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MN4y8pBQtLbGOGI8JPfSayMUe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9E5ECC-7591-455C-A010-ED9345083E0E}">
  <a:tblStyle styleId="{0C9E5ECC-7591-455C-A010-ED9345083E0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.png"/><Relationship Id="rId13" Type="http://schemas.openxmlformats.org/officeDocument/2006/relationships/image" Target="../media/image15.png"/><Relationship Id="rId1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5" Type="http://schemas.openxmlformats.org/officeDocument/2006/relationships/image" Target="../media/image13.png"/><Relationship Id="rId6" Type="http://schemas.openxmlformats.org/officeDocument/2006/relationships/image" Target="../media/image6.png"/><Relationship Id="rId7" Type="http://schemas.openxmlformats.org/officeDocument/2006/relationships/image" Target="../media/image54.png"/><Relationship Id="rId8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20" Type="http://schemas.openxmlformats.org/officeDocument/2006/relationships/image" Target="../media/image41.png"/><Relationship Id="rId11" Type="http://schemas.openxmlformats.org/officeDocument/2006/relationships/image" Target="../media/image4.png"/><Relationship Id="rId10" Type="http://schemas.openxmlformats.org/officeDocument/2006/relationships/image" Target="../media/image1.png"/><Relationship Id="rId13" Type="http://schemas.openxmlformats.org/officeDocument/2006/relationships/image" Target="../media/image15.png"/><Relationship Id="rId1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5" Type="http://schemas.openxmlformats.org/officeDocument/2006/relationships/image" Target="../media/image21.png"/><Relationship Id="rId14" Type="http://schemas.openxmlformats.org/officeDocument/2006/relationships/image" Target="../media/image43.png"/><Relationship Id="rId17" Type="http://schemas.openxmlformats.org/officeDocument/2006/relationships/image" Target="../media/image32.png"/><Relationship Id="rId16" Type="http://schemas.openxmlformats.org/officeDocument/2006/relationships/image" Target="../media/image24.png"/><Relationship Id="rId5" Type="http://schemas.openxmlformats.org/officeDocument/2006/relationships/image" Target="../media/image13.png"/><Relationship Id="rId19" Type="http://schemas.openxmlformats.org/officeDocument/2006/relationships/image" Target="../media/image30.png"/><Relationship Id="rId6" Type="http://schemas.openxmlformats.org/officeDocument/2006/relationships/image" Target="../media/image6.png"/><Relationship Id="rId18" Type="http://schemas.openxmlformats.org/officeDocument/2006/relationships/image" Target="../media/image23.png"/><Relationship Id="rId7" Type="http://schemas.openxmlformats.org/officeDocument/2006/relationships/image" Target="../media/image54.png"/><Relationship Id="rId8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6746" y="669318"/>
            <a:ext cx="9934575" cy="394665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9"/>
          <p:cNvSpPr txBox="1"/>
          <p:nvPr>
            <p:ph type="ctrTitle"/>
          </p:nvPr>
        </p:nvSpPr>
        <p:spPr>
          <a:xfrm>
            <a:off x="1909666" y="1107661"/>
            <a:ext cx="8372671" cy="2967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mic Sans MS"/>
              <a:buNone/>
              <a:defRPr sz="4800"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1" name="Google Shape;1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12" y="3994064"/>
            <a:ext cx="2580477" cy="2757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3426" y="4701021"/>
            <a:ext cx="26765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55" y="73078"/>
            <a:ext cx="1514475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83750" y="0"/>
            <a:ext cx="1247775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12363" y="5925827"/>
            <a:ext cx="962025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5298" y="2305121"/>
            <a:ext cx="1335317" cy="90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753019">
            <a:off x="2877094" y="5027739"/>
            <a:ext cx="1190625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152867">
            <a:off x="4857827" y="5583801"/>
            <a:ext cx="1038225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901725">
            <a:off x="11182911" y="2147012"/>
            <a:ext cx="971551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2058" y="160446"/>
            <a:ext cx="1189375" cy="1413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450978" y="4143435"/>
            <a:ext cx="1200151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опрос">
  <p:cSld name="Вопрос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  <a:defRPr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инальный слайд">
  <p:cSld name="Финальный слайд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3703" y="1148799"/>
            <a:ext cx="7520662" cy="298769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1"/>
          <p:cNvSpPr txBox="1"/>
          <p:nvPr>
            <p:ph type="ctrTitle"/>
          </p:nvPr>
        </p:nvSpPr>
        <p:spPr>
          <a:xfrm>
            <a:off x="2926866" y="1619854"/>
            <a:ext cx="6338272" cy="19427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mic Sans MS"/>
              <a:buNone/>
              <a:defRPr sz="4800"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7" name="Google Shape;2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13" y="3994064"/>
            <a:ext cx="2316132" cy="24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2986" y="4607546"/>
            <a:ext cx="1932896" cy="1265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97655" y="408441"/>
            <a:ext cx="1080658" cy="1372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87277" y="250836"/>
            <a:ext cx="1247775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83307" y="5561242"/>
            <a:ext cx="808329" cy="496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0344" y="1619854"/>
            <a:ext cx="1442735" cy="975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887267">
            <a:off x="3095022" y="5531869"/>
            <a:ext cx="1190625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1032248">
            <a:off x="4870713" y="5547467"/>
            <a:ext cx="941707" cy="95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901725">
            <a:off x="10178792" y="2153101"/>
            <a:ext cx="924327" cy="1232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2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66831" y="157018"/>
            <a:ext cx="1088456" cy="1293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2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856356" y="4096790"/>
            <a:ext cx="781485" cy="992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963787" y="5658514"/>
            <a:ext cx="821592" cy="810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2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rot="7819884">
            <a:off x="2562843" y="4138241"/>
            <a:ext cx="334800" cy="1035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2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9195312" y="4106455"/>
            <a:ext cx="762106" cy="791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2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085959" y="2938641"/>
            <a:ext cx="913483" cy="776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2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5768575" y="97483"/>
            <a:ext cx="1340567" cy="105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2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8905327" y="166197"/>
            <a:ext cx="1342076" cy="1192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 rot="-900614">
            <a:off x="4786126" y="4446131"/>
            <a:ext cx="928595" cy="878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EEFF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30.png"/><Relationship Id="rId13" Type="http://schemas.openxmlformats.org/officeDocument/2006/relationships/image" Target="../media/image9.png"/><Relationship Id="rId1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5" Type="http://schemas.openxmlformats.org/officeDocument/2006/relationships/image" Target="../media/image10.png"/><Relationship Id="rId14" Type="http://schemas.openxmlformats.org/officeDocument/2006/relationships/image" Target="../media/image13.png"/><Relationship Id="rId17" Type="http://schemas.openxmlformats.org/officeDocument/2006/relationships/image" Target="../media/image15.png"/><Relationship Id="rId16" Type="http://schemas.openxmlformats.org/officeDocument/2006/relationships/image" Target="../media/image4.png"/><Relationship Id="rId5" Type="http://schemas.openxmlformats.org/officeDocument/2006/relationships/image" Target="../media/image23.png"/><Relationship Id="rId6" Type="http://schemas.openxmlformats.org/officeDocument/2006/relationships/image" Target="../media/image43.png"/><Relationship Id="rId18" Type="http://schemas.openxmlformats.org/officeDocument/2006/relationships/image" Target="../media/image45.png"/><Relationship Id="rId7" Type="http://schemas.openxmlformats.org/officeDocument/2006/relationships/image" Target="../media/image21.png"/><Relationship Id="rId8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15.png"/><Relationship Id="rId13" Type="http://schemas.openxmlformats.org/officeDocument/2006/relationships/image" Target="../media/image3.png"/><Relationship Id="rId1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Relationship Id="rId4" Type="http://schemas.openxmlformats.org/officeDocument/2006/relationships/image" Target="../media/image47.png"/><Relationship Id="rId9" Type="http://schemas.openxmlformats.org/officeDocument/2006/relationships/image" Target="../media/image4.png"/><Relationship Id="rId15" Type="http://schemas.openxmlformats.org/officeDocument/2006/relationships/image" Target="../media/image1.png"/><Relationship Id="rId14" Type="http://schemas.openxmlformats.org/officeDocument/2006/relationships/image" Target="../media/image54.png"/><Relationship Id="rId17" Type="http://schemas.openxmlformats.org/officeDocument/2006/relationships/image" Target="../media/image69.png"/><Relationship Id="rId16" Type="http://schemas.openxmlformats.org/officeDocument/2006/relationships/image" Target="../media/image5.png"/><Relationship Id="rId5" Type="http://schemas.openxmlformats.org/officeDocument/2006/relationships/image" Target="../media/image36.png"/><Relationship Id="rId19" Type="http://schemas.openxmlformats.org/officeDocument/2006/relationships/image" Target="../media/image39.png"/><Relationship Id="rId6" Type="http://schemas.openxmlformats.org/officeDocument/2006/relationships/image" Target="../media/image30.png"/><Relationship Id="rId18" Type="http://schemas.openxmlformats.org/officeDocument/2006/relationships/image" Target="../media/image40.png"/><Relationship Id="rId7" Type="http://schemas.openxmlformats.org/officeDocument/2006/relationships/image" Target="../media/image34.pn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0.png"/><Relationship Id="rId13" Type="http://schemas.openxmlformats.org/officeDocument/2006/relationships/image" Target="../media/image5.png"/><Relationship Id="rId1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Relationship Id="rId4" Type="http://schemas.openxmlformats.org/officeDocument/2006/relationships/image" Target="../media/image43.png"/><Relationship Id="rId9" Type="http://schemas.openxmlformats.org/officeDocument/2006/relationships/image" Target="../media/image9.png"/><Relationship Id="rId15" Type="http://schemas.openxmlformats.org/officeDocument/2006/relationships/image" Target="../media/image55.png"/><Relationship Id="rId14" Type="http://schemas.openxmlformats.org/officeDocument/2006/relationships/image" Target="../media/image1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Relationship Id="rId7" Type="http://schemas.openxmlformats.org/officeDocument/2006/relationships/image" Target="../media/image32.png"/><Relationship Id="rId8" Type="http://schemas.openxmlformats.org/officeDocument/2006/relationships/image" Target="../media/image58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73.png"/><Relationship Id="rId10" Type="http://schemas.openxmlformats.org/officeDocument/2006/relationships/image" Target="../media/image52.png"/><Relationship Id="rId13" Type="http://schemas.openxmlformats.org/officeDocument/2006/relationships/image" Target="../media/image70.png"/><Relationship Id="rId1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openxmlformats.org/officeDocument/2006/relationships/image" Target="../media/image64.png"/><Relationship Id="rId14" Type="http://schemas.openxmlformats.org/officeDocument/2006/relationships/image" Target="../media/image66.png"/><Relationship Id="rId5" Type="http://schemas.openxmlformats.org/officeDocument/2006/relationships/image" Target="../media/image36.png"/><Relationship Id="rId6" Type="http://schemas.openxmlformats.org/officeDocument/2006/relationships/image" Target="../media/image15.png"/><Relationship Id="rId7" Type="http://schemas.openxmlformats.org/officeDocument/2006/relationships/image" Target="../media/image5.png"/><Relationship Id="rId8" Type="http://schemas.openxmlformats.org/officeDocument/2006/relationships/image" Target="../media/image7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34.png"/><Relationship Id="rId6" Type="http://schemas.openxmlformats.org/officeDocument/2006/relationships/image" Target="../media/image5.png"/><Relationship Id="rId7" Type="http://schemas.openxmlformats.org/officeDocument/2006/relationships/image" Target="../media/image57.png"/><Relationship Id="rId8" Type="http://schemas.openxmlformats.org/officeDocument/2006/relationships/image" Target="../media/image6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Relationship Id="rId4" Type="http://schemas.openxmlformats.org/officeDocument/2006/relationships/image" Target="../media/image52.png"/><Relationship Id="rId5" Type="http://schemas.openxmlformats.org/officeDocument/2006/relationships/image" Target="../media/image34.png"/><Relationship Id="rId6" Type="http://schemas.openxmlformats.org/officeDocument/2006/relationships/image" Target="../media/image15.png"/><Relationship Id="rId7" Type="http://schemas.openxmlformats.org/officeDocument/2006/relationships/image" Target="../media/image45.png"/><Relationship Id="rId8" Type="http://schemas.openxmlformats.org/officeDocument/2006/relationships/image" Target="../media/image6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Relationship Id="rId4" Type="http://schemas.openxmlformats.org/officeDocument/2006/relationships/image" Target="../media/image5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38.png"/><Relationship Id="rId8" Type="http://schemas.openxmlformats.org/officeDocument/2006/relationships/image" Target="../media/image6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58.png"/><Relationship Id="rId5" Type="http://schemas.openxmlformats.org/officeDocument/2006/relationships/image" Target="../media/image48.png"/><Relationship Id="rId6" Type="http://schemas.openxmlformats.org/officeDocument/2006/relationships/image" Target="../media/image28.png"/><Relationship Id="rId7" Type="http://schemas.openxmlformats.org/officeDocument/2006/relationships/image" Target="../media/image7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4.png"/><Relationship Id="rId4" Type="http://schemas.openxmlformats.org/officeDocument/2006/relationships/image" Target="../media/image72.png"/><Relationship Id="rId5" Type="http://schemas.openxmlformats.org/officeDocument/2006/relationships/image" Target="../media/image6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36.png"/><Relationship Id="rId6" Type="http://schemas.openxmlformats.org/officeDocument/2006/relationships/image" Target="../media/image48.png"/><Relationship Id="rId7" Type="http://schemas.openxmlformats.org/officeDocument/2006/relationships/image" Target="../media/image71.png"/><Relationship Id="rId8" Type="http://schemas.openxmlformats.org/officeDocument/2006/relationships/image" Target="../media/image9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27.png"/><Relationship Id="rId5" Type="http://schemas.openxmlformats.org/officeDocument/2006/relationships/image" Target="../media/image47.png"/><Relationship Id="rId6" Type="http://schemas.openxmlformats.org/officeDocument/2006/relationships/image" Target="../media/image28.png"/><Relationship Id="rId7" Type="http://schemas.openxmlformats.org/officeDocument/2006/relationships/image" Target="../media/image36.png"/><Relationship Id="rId8" Type="http://schemas.openxmlformats.org/officeDocument/2006/relationships/image" Target="../media/image5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3.png"/><Relationship Id="rId4" Type="http://schemas.openxmlformats.org/officeDocument/2006/relationships/image" Target="../media/image86.png"/><Relationship Id="rId5" Type="http://schemas.openxmlformats.org/officeDocument/2006/relationships/image" Target="../media/image80.png"/><Relationship Id="rId6" Type="http://schemas.openxmlformats.org/officeDocument/2006/relationships/image" Target="../media/image87.png"/><Relationship Id="rId7" Type="http://schemas.openxmlformats.org/officeDocument/2006/relationships/image" Target="../media/image7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1.png"/><Relationship Id="rId4" Type="http://schemas.openxmlformats.org/officeDocument/2006/relationships/image" Target="../media/image93.png"/><Relationship Id="rId5" Type="http://schemas.openxmlformats.org/officeDocument/2006/relationships/image" Target="../media/image84.png"/><Relationship Id="rId6" Type="http://schemas.openxmlformats.org/officeDocument/2006/relationships/image" Target="../media/image83.png"/><Relationship Id="rId7" Type="http://schemas.openxmlformats.org/officeDocument/2006/relationships/image" Target="../media/image78.png"/><Relationship Id="rId8" Type="http://schemas.openxmlformats.org/officeDocument/2006/relationships/image" Target="../media/image9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1.png"/><Relationship Id="rId4" Type="http://schemas.openxmlformats.org/officeDocument/2006/relationships/image" Target="../media/image89.png"/><Relationship Id="rId5" Type="http://schemas.openxmlformats.org/officeDocument/2006/relationships/image" Target="../media/image88.png"/><Relationship Id="rId6" Type="http://schemas.openxmlformats.org/officeDocument/2006/relationships/image" Target="../media/image9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 txBox="1"/>
          <p:nvPr>
            <p:ph type="ctrTitle"/>
          </p:nvPr>
        </p:nvSpPr>
        <p:spPr>
          <a:xfrm>
            <a:off x="1269402" y="344245"/>
            <a:ext cx="9821732" cy="4625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omic Sans MS"/>
              <a:buNone/>
            </a:pPr>
            <a:r>
              <a:rPr lang="ru-RU" sz="5400">
                <a:solidFill>
                  <a:srgbClr val="000000"/>
                </a:solidFill>
              </a:rPr>
              <a:t>Правила безопасной работы в сети Интернет с планшетом или на компьютере при получении и передаче информации</a:t>
            </a:r>
            <a:endParaRPr sz="5400"/>
          </a:p>
        </p:txBody>
      </p:sp>
    </p:spTree>
  </p:cSld>
  <p:clrMapOvr>
    <a:masterClrMapping/>
  </p:clrMapOvr>
  <mc:AlternateContent>
    <mc:Choice Requires="p14">
      <p:transition spd="slow" p14:dur="2500">
        <p14:pan dir="u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3477" y="489691"/>
            <a:ext cx="8305046" cy="28393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omic Sans MS"/>
              <a:buNone/>
            </a:pPr>
            <a:r>
              <a:rPr lang="ru-RU">
                <a:solidFill>
                  <a:srgbClr val="000000"/>
                </a:solidFill>
              </a:rPr>
              <a:t>Что такое интернет?</a:t>
            </a:r>
            <a:endParaRPr/>
          </a:p>
        </p:txBody>
      </p:sp>
      <p:pic>
        <p:nvPicPr>
          <p:cNvPr id="56" name="Google Shape;5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130298" y="3801050"/>
            <a:ext cx="14452596" cy="2510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63566" y="5634082"/>
            <a:ext cx="1727254" cy="135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662529">
            <a:off x="10613721" y="2423823"/>
            <a:ext cx="843867" cy="832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2090080">
            <a:off x="11024547" y="3955621"/>
            <a:ext cx="360731" cy="111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226286">
            <a:off x="1251740" y="1802287"/>
            <a:ext cx="677073" cy="702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960302" y="5633566"/>
            <a:ext cx="899883" cy="764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13464" y="458374"/>
            <a:ext cx="1136865" cy="1010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08595" y="312107"/>
            <a:ext cx="1513991" cy="1367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7229223">
            <a:off x="10498010" y="4921915"/>
            <a:ext cx="1128225" cy="10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-406055" y="4333970"/>
            <a:ext cx="2349532" cy="2510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504363">
            <a:off x="2014706" y="2762661"/>
            <a:ext cx="834274" cy="1059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555611" y="92997"/>
            <a:ext cx="1080779" cy="73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 rot="901725">
            <a:off x="652101" y="2751292"/>
            <a:ext cx="839982" cy="111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 rot="-6275703">
            <a:off x="2799085" y="5113118"/>
            <a:ext cx="617511" cy="784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 rot="-3430157">
            <a:off x="177342" y="1926726"/>
            <a:ext cx="590056" cy="63146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"/>
          <p:cNvSpPr/>
          <p:nvPr/>
        </p:nvSpPr>
        <p:spPr>
          <a:xfrm>
            <a:off x="1730829" y="4058639"/>
            <a:ext cx="9133114" cy="1653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Интернет</a:t>
            </a:r>
            <a:r>
              <a:rPr b="0" i="0" lang="ru-RU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 – это всемирная информационная компьютерная сеть, связывающая между собой как пользователей компьютерных сетей, так и пользователей отдельных компьютеров для обмена информацией.</a:t>
            </a:r>
            <a:endParaRPr b="0" i="0" sz="18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6460" y="274105"/>
            <a:ext cx="8305046" cy="283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61871">
            <a:off x="-308814" y="292093"/>
            <a:ext cx="3553614" cy="202576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ru-RU"/>
              <a:t>Как злоумышленники получают доступ к вашему компьютеру?</a:t>
            </a:r>
            <a:endParaRPr/>
          </a:p>
        </p:txBody>
      </p:sp>
      <p:pic>
        <p:nvPicPr>
          <p:cNvPr id="79" name="Google Shape;7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79667" y="3263004"/>
            <a:ext cx="8071986" cy="169127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">
            <a:hlinkClick action="ppaction://hlinkshowjump?jump=nextslide"/>
          </p:cNvPr>
          <p:cNvSpPr txBox="1"/>
          <p:nvPr/>
        </p:nvSpPr>
        <p:spPr>
          <a:xfrm>
            <a:off x="3056743" y="3524668"/>
            <a:ext cx="656564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С помощью вредоносных программ</a:t>
            </a:r>
            <a:endParaRPr b="0" i="0" sz="36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1" name="Google Shape;8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233426">
            <a:off x="8390033" y="5213982"/>
            <a:ext cx="1130408" cy="1004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2863895">
            <a:off x="-12877" y="4083948"/>
            <a:ext cx="2132823" cy="1927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504363">
            <a:off x="5678863" y="-71573"/>
            <a:ext cx="834274" cy="1059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901725">
            <a:off x="11201542" y="299510"/>
            <a:ext cx="716253" cy="955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10301933">
            <a:off x="2674423" y="3571557"/>
            <a:ext cx="617511" cy="784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9786899">
            <a:off x="9485050" y="3788165"/>
            <a:ext cx="684581" cy="732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169066">
            <a:off x="9881088" y="4649953"/>
            <a:ext cx="2094777" cy="2238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221555" y="3018318"/>
            <a:ext cx="1301519" cy="85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000346" y="6108518"/>
            <a:ext cx="713257" cy="437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rot="-226517">
            <a:off x="5448535" y="5675448"/>
            <a:ext cx="804589" cy="81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 rot="4799940">
            <a:off x="11166939" y="4129127"/>
            <a:ext cx="712269" cy="84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 rot="-2792006">
            <a:off x="2399657" y="6297078"/>
            <a:ext cx="870754" cy="431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3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0872314" y="1603899"/>
            <a:ext cx="926919" cy="891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 rot="-2529901">
            <a:off x="10237213" y="517388"/>
            <a:ext cx="916553" cy="619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8285" y="803180"/>
            <a:ext cx="9363820" cy="554383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"/>
          <p:cNvSpPr txBox="1"/>
          <p:nvPr>
            <p:ph type="title"/>
          </p:nvPr>
        </p:nvSpPr>
        <p:spPr>
          <a:xfrm>
            <a:off x="2647868" y="1511894"/>
            <a:ext cx="7065377" cy="45429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ru-RU"/>
              <a:t>Вредоносная программа – это любое программное обеспечение, предназначенное для получения доступа к информации, которая хранится на чужом компьютере, с целью причинения вреда владельцу компьютера.</a:t>
            </a:r>
            <a:br>
              <a:rPr lang="ru-RU"/>
            </a:br>
            <a:endParaRPr/>
          </a:p>
        </p:txBody>
      </p:sp>
      <p:pic>
        <p:nvPicPr>
          <p:cNvPr id="101" name="Google Shape;10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529493">
            <a:off x="10972123" y="1810452"/>
            <a:ext cx="876306" cy="864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039546">
            <a:off x="606343" y="2504923"/>
            <a:ext cx="308253" cy="953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079521">
            <a:off x="8880783" y="157106"/>
            <a:ext cx="620897" cy="6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893358" y="202744"/>
            <a:ext cx="899883" cy="764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4187722">
            <a:off x="358217" y="311272"/>
            <a:ext cx="1265213" cy="114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5272" y="4178489"/>
            <a:ext cx="2295439" cy="2452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89821" y="5915787"/>
            <a:ext cx="1010721" cy="68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901725">
            <a:off x="10066281" y="2689644"/>
            <a:ext cx="839982" cy="111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991793" y="4178490"/>
            <a:ext cx="2925387" cy="920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7599722">
            <a:off x="10602620" y="5302742"/>
            <a:ext cx="868971" cy="103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1536912">
            <a:off x="2695669" y="218633"/>
            <a:ext cx="824339" cy="83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561333" y="2679031"/>
            <a:ext cx="1798476" cy="1658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0298" y="170662"/>
            <a:ext cx="6662205" cy="227772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 txBox="1"/>
          <p:nvPr>
            <p:ph type="title"/>
          </p:nvPr>
        </p:nvSpPr>
        <p:spPr>
          <a:xfrm>
            <a:off x="3496235" y="387275"/>
            <a:ext cx="5109448" cy="1839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ru-RU"/>
              <a:t>Типы вредоносных программ: </a:t>
            </a:r>
            <a:endParaRPr/>
          </a:p>
        </p:txBody>
      </p:sp>
      <p:pic>
        <p:nvPicPr>
          <p:cNvPr id="119" name="Google Shape;11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1701" y="2384852"/>
            <a:ext cx="4646229" cy="807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32072" y="2463171"/>
            <a:ext cx="4443789" cy="93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8879416">
            <a:off x="3494216" y="1174525"/>
            <a:ext cx="684008" cy="868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5400000">
            <a:off x="5765921" y="23548"/>
            <a:ext cx="735724" cy="874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 rotWithShape="1">
          <a:blip r:embed="rId8">
            <a:alphaModFix/>
          </a:blip>
          <a:srcRect b="17177" l="12803" r="13037" t="36136"/>
          <a:stretch/>
        </p:blipFill>
        <p:spPr>
          <a:xfrm rot="1307104">
            <a:off x="8564638" y="506541"/>
            <a:ext cx="3044361" cy="1435579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24" name="Google Shape;124;p5"/>
          <p:cNvSpPr txBox="1"/>
          <p:nvPr/>
        </p:nvSpPr>
        <p:spPr>
          <a:xfrm>
            <a:off x="317200" y="2362208"/>
            <a:ext cx="39533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Вирусы 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>
            <a:hlinkClick action="ppaction://hlinkshowjump?jump=nextslide"/>
          </p:cNvPr>
          <p:cNvSpPr txBox="1"/>
          <p:nvPr/>
        </p:nvSpPr>
        <p:spPr>
          <a:xfrm>
            <a:off x="6571101" y="2599186"/>
            <a:ext cx="395334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Черви</a:t>
            </a:r>
            <a:r>
              <a:rPr b="0" i="0" lang="ru-RU" sz="3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36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6" name="Google Shape;126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02499" y="3375775"/>
            <a:ext cx="4646228" cy="118986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 txBox="1"/>
          <p:nvPr/>
        </p:nvSpPr>
        <p:spPr>
          <a:xfrm>
            <a:off x="1648939" y="3660184"/>
            <a:ext cx="395334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Троянские и хакерские программы  </a:t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429025" y="3807476"/>
            <a:ext cx="5608357" cy="105405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/>
          <p:nvPr/>
        </p:nvSpPr>
        <p:spPr>
          <a:xfrm>
            <a:off x="6534243" y="3899789"/>
            <a:ext cx="355257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Шпионские и рекламные</a:t>
            </a:r>
            <a:endParaRPr b="1"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программы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897450" y="4792131"/>
            <a:ext cx="6776819" cy="173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/>
          <p:nvPr/>
        </p:nvSpPr>
        <p:spPr>
          <a:xfrm>
            <a:off x="3374814" y="5112885"/>
            <a:ext cx="450315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Потенциально опасное</a:t>
            </a:r>
            <a:endParaRPr b="1" i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программное обеспечение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5"/>
          <p:cNvPicPr preferRelativeResize="0"/>
          <p:nvPr/>
        </p:nvPicPr>
        <p:blipFill rotWithShape="1">
          <a:blip r:embed="rId12">
            <a:alphaModFix/>
          </a:blip>
          <a:srcRect b="39969" l="37517" r="38745" t="25548"/>
          <a:stretch/>
        </p:blipFill>
        <p:spPr>
          <a:xfrm>
            <a:off x="9519366" y="4946878"/>
            <a:ext cx="1550368" cy="168692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15877" y="183807"/>
            <a:ext cx="2152195" cy="199897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14">
            <a:alphaModFix/>
          </a:blip>
          <a:srcRect b="9047" l="16087" r="16087" t="2680"/>
          <a:stretch/>
        </p:blipFill>
        <p:spPr>
          <a:xfrm>
            <a:off x="140257" y="4368070"/>
            <a:ext cx="1999569" cy="1858559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8191" y="317946"/>
            <a:ext cx="8305046" cy="283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omic Sans MS"/>
              <a:buNone/>
            </a:pPr>
            <a:r>
              <a:rPr b="1" lang="ru-RU">
                <a:solidFill>
                  <a:schemeClr val="dk2"/>
                </a:solidFill>
              </a:rPr>
              <a:t>Вирусы и программы-черви</a:t>
            </a:r>
            <a:br>
              <a:rPr b="1" lang="ru-RU">
                <a:solidFill>
                  <a:schemeClr val="dk2"/>
                </a:solidFill>
              </a:rPr>
            </a:br>
            <a:endParaRPr/>
          </a:p>
        </p:txBody>
      </p:sp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3565" y="3081914"/>
            <a:ext cx="7470073" cy="3179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144770">
            <a:off x="9216759" y="1294698"/>
            <a:ext cx="1443695" cy="130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2315926" y="662559"/>
            <a:ext cx="761018" cy="904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483538">
            <a:off x="5605069" y="215884"/>
            <a:ext cx="1031290" cy="675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8064" y="1910270"/>
            <a:ext cx="4049693" cy="317986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/>
          <p:nvPr/>
        </p:nvSpPr>
        <p:spPr>
          <a:xfrm>
            <a:off x="3768328" y="3572185"/>
            <a:ext cx="5999616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Программы</a:t>
            </a:r>
            <a:r>
              <a:rPr lang="ru-RU" sz="2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проникающие в компьютер для копирования, повреждения или уничтожения данных.</a:t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533" y="284800"/>
            <a:ext cx="8305046" cy="283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omic Sans MS"/>
              <a:buNone/>
            </a:pPr>
            <a:r>
              <a:rPr b="1" lang="ru-RU">
                <a:solidFill>
                  <a:schemeClr val="dk2"/>
                </a:solidFill>
              </a:rPr>
              <a:t>Программы-трояны </a:t>
            </a:r>
            <a:br>
              <a:rPr b="1" lang="ru-RU">
                <a:solidFill>
                  <a:schemeClr val="dk2"/>
                </a:solidFill>
              </a:rPr>
            </a:br>
            <a:endParaRPr/>
          </a:p>
        </p:txBody>
      </p:sp>
      <p:pic>
        <p:nvPicPr>
          <p:cNvPr id="153" name="Google Shape;15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6460" y="3099921"/>
            <a:ext cx="8749324" cy="375807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>
            <a:hlinkClick action="ppaction://hlinkshowjump?jump=nextslide"/>
          </p:cNvPr>
          <p:cNvSpPr txBox="1"/>
          <p:nvPr/>
        </p:nvSpPr>
        <p:spPr>
          <a:xfrm>
            <a:off x="3355532" y="3954705"/>
            <a:ext cx="6100439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Вирусы, имитирующие полезные программы для уничтожения данных, повреждения компьютера и похищения личных сведений.</a:t>
            </a:r>
            <a:endParaRPr/>
          </a:p>
        </p:txBody>
      </p:sp>
      <p:pic>
        <p:nvPicPr>
          <p:cNvPr id="155" name="Google Shape;15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24474" y="673506"/>
            <a:ext cx="1795065" cy="162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484436">
            <a:off x="8862712" y="2364504"/>
            <a:ext cx="617511" cy="784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3430157">
            <a:off x="8613175" y="669408"/>
            <a:ext cx="590056" cy="63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2520" y="226923"/>
            <a:ext cx="3193797" cy="2902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3477" y="489691"/>
            <a:ext cx="8305046" cy="283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omic Sans MS"/>
              <a:buNone/>
            </a:pPr>
            <a:r>
              <a:rPr b="1" lang="ru-RU">
                <a:solidFill>
                  <a:schemeClr val="dk2"/>
                </a:solidFill>
              </a:rPr>
              <a:t>Программы-шпионы</a:t>
            </a:r>
            <a:br>
              <a:rPr b="1" lang="ru-RU">
                <a:solidFill>
                  <a:schemeClr val="dk2"/>
                </a:solidFill>
              </a:rPr>
            </a:br>
            <a:endParaRPr/>
          </a:p>
        </p:txBody>
      </p:sp>
      <p:pic>
        <p:nvPicPr>
          <p:cNvPr id="165" name="Google Shape;16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3394" y="3402129"/>
            <a:ext cx="7380514" cy="3448823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8">
            <a:hlinkClick action="ppaction://hlinkshowjump?jump=nextslide"/>
          </p:cNvPr>
          <p:cNvSpPr txBox="1"/>
          <p:nvPr/>
        </p:nvSpPr>
        <p:spPr>
          <a:xfrm>
            <a:off x="3015343" y="4217149"/>
            <a:ext cx="6749142" cy="1766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Программы, </a:t>
            </a:r>
            <a:r>
              <a:rPr lang="ru-RU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отслеживающие ваши действия </a:t>
            </a:r>
            <a:br>
              <a:rPr lang="ru-RU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ru-RU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 Интернете или отображающие навязчивую рекламу.</a:t>
            </a:r>
            <a:endParaRPr/>
          </a:p>
        </p:txBody>
      </p:sp>
      <p:pic>
        <p:nvPicPr>
          <p:cNvPr id="167" name="Google Shape;16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31083" y="562739"/>
            <a:ext cx="1301519" cy="85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799940">
            <a:off x="9723515" y="1214273"/>
            <a:ext cx="712269" cy="84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3976262">
            <a:off x="9136038" y="1314895"/>
            <a:ext cx="684581" cy="732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5026" y="562739"/>
            <a:ext cx="2756737" cy="2260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7141" y="491041"/>
            <a:ext cx="8305046" cy="283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4187722">
            <a:off x="2107008" y="-36661"/>
            <a:ext cx="1265213" cy="114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11718" y="196201"/>
            <a:ext cx="2925387" cy="92041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ru-RU"/>
              <a:t>Потенциально опасные программы</a:t>
            </a:r>
            <a:endParaRPr/>
          </a:p>
        </p:txBody>
      </p:sp>
      <p:pic>
        <p:nvPicPr>
          <p:cNvPr id="179" name="Google Shape;17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79388" y="3282387"/>
            <a:ext cx="6520509" cy="368856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9"/>
          <p:cNvSpPr txBox="1"/>
          <p:nvPr/>
        </p:nvSpPr>
        <p:spPr>
          <a:xfrm>
            <a:off x="688489" y="3932161"/>
            <a:ext cx="5407511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 являются вредоносными, но при некоторых обстоятельствах они могут нанести вред компьютеру</a:t>
            </a:r>
            <a:endParaRPr/>
          </a:p>
        </p:txBody>
      </p:sp>
      <p:pic>
        <p:nvPicPr>
          <p:cNvPr id="181" name="Google Shape;18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81191" y="3782454"/>
            <a:ext cx="5715000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7265" y="190716"/>
            <a:ext cx="7310205" cy="249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0"/>
          <p:cNvSpPr txBox="1"/>
          <p:nvPr>
            <p:ph type="title"/>
          </p:nvPr>
        </p:nvSpPr>
        <p:spPr>
          <a:xfrm>
            <a:off x="2391191" y="589645"/>
            <a:ext cx="6462354" cy="13909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ru-RU"/>
              <a:t>Антивирусные программы</a:t>
            </a:r>
            <a:endParaRPr/>
          </a:p>
        </p:txBody>
      </p:sp>
      <p:pic>
        <p:nvPicPr>
          <p:cNvPr id="188" name="Google Shape;18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8151" y="3029767"/>
            <a:ext cx="5446339" cy="363089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89" name="Google Shape;18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4587" y="2182259"/>
            <a:ext cx="5446339" cy="419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0"/>
          <p:cNvSpPr/>
          <p:nvPr/>
        </p:nvSpPr>
        <p:spPr>
          <a:xfrm>
            <a:off x="6734288" y="2280621"/>
            <a:ext cx="4937760" cy="3755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Антивирусная программа – это программа, предназначенная для обнаружения и удаления вредоносных программ, а также для эффективной защиты от них.</a:t>
            </a: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3477" y="489691"/>
            <a:ext cx="8305046" cy="283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1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ru-RU"/>
              <a:t>Правила безопасного использования Интернета</a:t>
            </a:r>
            <a:endParaRPr/>
          </a:p>
        </p:txBody>
      </p:sp>
      <p:pic>
        <p:nvPicPr>
          <p:cNvPr id="197" name="Google Shape;19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43477" y="3262517"/>
            <a:ext cx="8924425" cy="155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7351" y="4772028"/>
            <a:ext cx="10077297" cy="2111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53750">
            <a:off x="5253751" y="286194"/>
            <a:ext cx="1733926" cy="54554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1"/>
          <p:cNvSpPr/>
          <p:nvPr/>
        </p:nvSpPr>
        <p:spPr>
          <a:xfrm>
            <a:off x="2700241" y="3429000"/>
            <a:ext cx="7548282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AutoNum type="arabicPeriod"/>
            </a:pPr>
            <a:r>
              <a:rPr lang="ru-RU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Установи на компьютер оригинальную версию операционной системы</a:t>
            </a:r>
            <a:endParaRPr/>
          </a:p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 Пользуйся интернетом только с установленной на компьютере антивирусной программой</a:t>
            </a:r>
            <a:endParaRPr/>
          </a:p>
        </p:txBody>
      </p:sp>
      <p:pic>
        <p:nvPicPr>
          <p:cNvPr id="201" name="Google Shape;20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8718" y="2707356"/>
            <a:ext cx="1585097" cy="137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844313" y="4672109"/>
            <a:ext cx="2176461" cy="2127688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7788632" y="136973"/>
            <a:ext cx="761018" cy="904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37391" y="518245"/>
            <a:ext cx="8305046" cy="283939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2"/>
          <p:cNvSpPr txBox="1"/>
          <p:nvPr>
            <p:ph type="title"/>
          </p:nvPr>
        </p:nvSpPr>
        <p:spPr>
          <a:xfrm>
            <a:off x="2563312" y="889686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ru-RU"/>
              <a:t>Правила безопасного использования Интернета</a:t>
            </a:r>
            <a:endParaRPr/>
          </a:p>
        </p:txBody>
      </p:sp>
      <p:pic>
        <p:nvPicPr>
          <p:cNvPr id="210" name="Google Shape;21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92365">
            <a:off x="166120" y="2665176"/>
            <a:ext cx="3176291" cy="181066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1" name="Google Shape;211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00942" y="3283736"/>
            <a:ext cx="8926287" cy="168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98111" y="4796839"/>
            <a:ext cx="9837354" cy="206116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2"/>
          <p:cNvSpPr/>
          <p:nvPr/>
        </p:nvSpPr>
        <p:spPr>
          <a:xfrm>
            <a:off x="3047999" y="3528920"/>
            <a:ext cx="8654143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Будь внимателен и осторожен со своими личными данными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Скачивай программы только с официальных сайтов</a:t>
            </a:r>
            <a:endParaRPr/>
          </a:p>
        </p:txBody>
      </p:sp>
      <p:pic>
        <p:nvPicPr>
          <p:cNvPr id="214" name="Google Shape;214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9635" y="4946921"/>
            <a:ext cx="1798476" cy="1658256"/>
          </a:xfrm>
          <a:prstGeom prst="hexagon">
            <a:avLst>
              <a:gd fmla="val 25000" name="adj"/>
              <a:gd fmla="val 115470" name="vf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3768" y="4771793"/>
            <a:ext cx="9839797" cy="2249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63286" y="2906911"/>
            <a:ext cx="9839797" cy="224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59207" y="257341"/>
            <a:ext cx="7744022" cy="264957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3"/>
          <p:cNvSpPr txBox="1"/>
          <p:nvPr>
            <p:ph type="title"/>
          </p:nvPr>
        </p:nvSpPr>
        <p:spPr>
          <a:xfrm>
            <a:off x="2269398" y="501651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omic Sans MS"/>
              <a:buNone/>
            </a:pPr>
            <a:r>
              <a:rPr lang="ru-RU">
                <a:solidFill>
                  <a:srgbClr val="000000"/>
                </a:solidFill>
              </a:rPr>
              <a:t>Правила безопасного использования Интернета</a:t>
            </a:r>
            <a:endParaRPr/>
          </a:p>
        </p:txBody>
      </p:sp>
      <p:sp>
        <p:nvSpPr>
          <p:cNvPr id="223" name="Google Shape;223;p13"/>
          <p:cNvSpPr/>
          <p:nvPr/>
        </p:nvSpPr>
        <p:spPr>
          <a:xfrm>
            <a:off x="979714" y="3098323"/>
            <a:ext cx="6966857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5. Операционная система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должна иметь последние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обновления по безопасности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6. Думайте, прежде чем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щёлкать по ссылке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4" name="Google Shape;224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30591" y="2327085"/>
            <a:ext cx="2804403" cy="244470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5" name="Google Shape;225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41686" y="5116921"/>
            <a:ext cx="1944793" cy="1658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471" y="4574796"/>
            <a:ext cx="9504488" cy="217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0186" y="2571874"/>
            <a:ext cx="9501374" cy="2172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4097" y="112840"/>
            <a:ext cx="7742591" cy="265199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4"/>
          <p:cNvSpPr txBox="1"/>
          <p:nvPr>
            <p:ph type="title"/>
          </p:nvPr>
        </p:nvSpPr>
        <p:spPr>
          <a:xfrm>
            <a:off x="2563311" y="298015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omic Sans MS"/>
              <a:buNone/>
            </a:pPr>
            <a:r>
              <a:rPr lang="ru-RU">
                <a:solidFill>
                  <a:srgbClr val="000000"/>
                </a:solidFill>
              </a:rPr>
              <a:t>Правила безопасного использования Интернета</a:t>
            </a:r>
            <a:endParaRPr/>
          </a:p>
        </p:txBody>
      </p:sp>
      <p:sp>
        <p:nvSpPr>
          <p:cNvPr id="234" name="Google Shape;234;p14"/>
          <p:cNvSpPr/>
          <p:nvPr/>
        </p:nvSpPr>
        <p:spPr>
          <a:xfrm>
            <a:off x="957431" y="2828836"/>
            <a:ext cx="8186569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7. Закрывайте всплывающие окна только щелчком по красной кнопке (Х)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8. Будь осторожен при оплате через интернет </a:t>
            </a:r>
            <a:endParaRPr/>
          </a:p>
        </p:txBody>
      </p:sp>
      <p:pic>
        <p:nvPicPr>
          <p:cNvPr id="235" name="Google Shape;23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04232" y="2876217"/>
            <a:ext cx="2160713" cy="102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969994">
            <a:off x="10369952" y="1417868"/>
            <a:ext cx="2291677" cy="911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40977" y="4763622"/>
            <a:ext cx="2523963" cy="1664352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503" y="4389515"/>
            <a:ext cx="8030097" cy="1833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32077" y="2442597"/>
            <a:ext cx="8639340" cy="197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24704" y="22836"/>
            <a:ext cx="7742591" cy="265199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5"/>
          <p:cNvSpPr txBox="1"/>
          <p:nvPr>
            <p:ph type="title"/>
          </p:nvPr>
        </p:nvSpPr>
        <p:spPr>
          <a:xfrm>
            <a:off x="2638614" y="351804"/>
            <a:ext cx="7065377" cy="19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omic Sans MS"/>
              <a:buNone/>
            </a:pPr>
            <a:r>
              <a:rPr lang="ru-RU">
                <a:solidFill>
                  <a:srgbClr val="000000"/>
                </a:solidFill>
              </a:rPr>
              <a:t>Правила безопасного использования Интернета</a:t>
            </a:r>
            <a:endParaRPr/>
          </a:p>
        </p:txBody>
      </p:sp>
      <p:sp>
        <p:nvSpPr>
          <p:cNvPr id="246" name="Google Shape;246;p15"/>
          <p:cNvSpPr/>
          <p:nvPr/>
        </p:nvSpPr>
        <p:spPr>
          <a:xfrm>
            <a:off x="925751" y="3166373"/>
            <a:ext cx="877824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9. Не используй простые пароли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10. Архивируйте свои файлы </a:t>
            </a:r>
            <a:endParaRPr/>
          </a:p>
        </p:txBody>
      </p:sp>
      <p:pic>
        <p:nvPicPr>
          <p:cNvPr id="247" name="Google Shape;24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07885" y="2485480"/>
            <a:ext cx="2444708" cy="183505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48" name="Google Shape;24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23274" y="4555025"/>
            <a:ext cx="2304488" cy="201795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6"/>
          <p:cNvSpPr txBox="1"/>
          <p:nvPr>
            <p:ph type="title"/>
          </p:nvPr>
        </p:nvSpPr>
        <p:spPr>
          <a:xfrm>
            <a:off x="2945924" y="0"/>
            <a:ext cx="5935229" cy="928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ru-RU"/>
              <a:t>Кроссворд </a:t>
            </a:r>
            <a:endParaRPr/>
          </a:p>
        </p:txBody>
      </p:sp>
      <p:graphicFrame>
        <p:nvGraphicFramePr>
          <p:cNvPr id="254" name="Google Shape;254;p16"/>
          <p:cNvGraphicFramePr/>
          <p:nvPr/>
        </p:nvGraphicFramePr>
        <p:xfrm>
          <a:off x="1852439" y="69954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4.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2.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1.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7.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8.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6.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5.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9.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5" name="Google Shape;255;p16"/>
          <p:cNvGraphicFramePr/>
          <p:nvPr/>
        </p:nvGraphicFramePr>
        <p:xfrm>
          <a:off x="1906171" y="189850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96250"/>
                <a:gridCol w="596250"/>
                <a:gridCol w="596250"/>
                <a:gridCol w="596250"/>
                <a:gridCol w="596250"/>
                <a:gridCol w="596250"/>
                <a:gridCol w="596250"/>
                <a:gridCol w="596250"/>
                <a:gridCol w="357625"/>
              </a:tblGrid>
              <a:tr h="415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1.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И</a:t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Н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Т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Е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Р </a:t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Н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Е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Т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6" name="Google Shape;256;p16"/>
          <p:cNvGraphicFramePr/>
          <p:nvPr/>
        </p:nvGraphicFramePr>
        <p:xfrm>
          <a:off x="4754036" y="150015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2.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Р </a:t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Е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К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Л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А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М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А </a:t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7" name="Google Shape;257;p16"/>
          <p:cNvGraphicFramePr/>
          <p:nvPr/>
        </p:nvGraphicFramePr>
        <p:xfrm>
          <a:off x="2433002" y="70767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Ш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П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И</a:t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О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Н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" name="Google Shape;258;p16"/>
          <p:cNvGraphicFramePr/>
          <p:nvPr/>
        </p:nvGraphicFramePr>
        <p:xfrm>
          <a:off x="3593519" y="150015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4.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Т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Р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О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Я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Н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9" name="Google Shape;259;p16"/>
          <p:cNvGraphicFramePr/>
          <p:nvPr/>
        </p:nvGraphicFramePr>
        <p:xfrm>
          <a:off x="4173067" y="43347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5.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А </a:t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Н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Т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И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В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И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Р </a:t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У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С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0" name="Google Shape;260;p16"/>
          <p:cNvGraphicFramePr/>
          <p:nvPr/>
        </p:nvGraphicFramePr>
        <p:xfrm>
          <a:off x="9394480" y="392675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6.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С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П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А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М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1" name="Google Shape;261;p16"/>
          <p:cNvGraphicFramePr/>
          <p:nvPr/>
        </p:nvGraphicFramePr>
        <p:xfrm>
          <a:off x="8233963" y="314607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7.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Ч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Е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Р </a:t>
                      </a:r>
                      <a:endParaRPr b="1" sz="24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В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И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2" name="Google Shape;262;p16"/>
          <p:cNvGraphicFramePr/>
          <p:nvPr/>
        </p:nvGraphicFramePr>
        <p:xfrm>
          <a:off x="7074257" y="39648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8.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В </a:t>
                      </a:r>
                      <a:endParaRPr b="1" sz="20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И 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Р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У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С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Ы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3" name="Google Shape;263;p16"/>
          <p:cNvGraphicFramePr/>
          <p:nvPr/>
        </p:nvGraphicFramePr>
        <p:xfrm>
          <a:off x="4205152" y="519034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{0C9E5ECC-7591-455C-A010-ED9345083E0E}</a:tableStyleId>
              </a:tblPr>
              <a:tblGrid>
                <a:gridCol w="580150"/>
                <a:gridCol w="580150"/>
                <a:gridCol w="580150"/>
                <a:gridCol w="580150"/>
                <a:gridCol w="580150"/>
                <a:gridCol w="580150"/>
              </a:tblGrid>
              <a:tr h="367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9.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Х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А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К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Е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Р </a:t>
                      </a:r>
                      <a:endParaRPr b="1" sz="1800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7"/>
          <p:cNvSpPr txBox="1"/>
          <p:nvPr>
            <p:ph type="ctrTitle"/>
          </p:nvPr>
        </p:nvSpPr>
        <p:spPr>
          <a:xfrm>
            <a:off x="2926866" y="1619854"/>
            <a:ext cx="6338272" cy="19427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mic Sans MS"/>
              <a:buNone/>
            </a:pPr>
            <a:r>
              <a:rPr lang="ru-RU"/>
              <a:t>Молодцы!</a:t>
            </a:r>
            <a:endParaRPr/>
          </a:p>
        </p:txBody>
      </p:sp>
    </p:spTree>
  </p:cSld>
  <p:clrMapOvr>
    <a:masterClrMapping/>
  </p:clrMapOvr>
  <mc:AlternateContent>
    <mc:Choice Requires="p14">
      <p:transition advClick="0" spd="slow" p14:dur="2500">
        <p14:pan dir="u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M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00A8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2023-10-22T13:55:36Z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