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92" r:id="rId15"/>
    <p:sldId id="269" r:id="rId16"/>
    <p:sldId id="270" r:id="rId17"/>
    <p:sldId id="271" r:id="rId18"/>
    <p:sldId id="272" r:id="rId19"/>
    <p:sldId id="273" r:id="rId20"/>
    <p:sldId id="293" r:id="rId21"/>
    <p:sldId id="275" r:id="rId22"/>
    <p:sldId id="276" r:id="rId23"/>
    <p:sldId id="277" r:id="rId24"/>
    <p:sldId id="278" r:id="rId25"/>
    <p:sldId id="279" r:id="rId26"/>
    <p:sldId id="294" r:id="rId27"/>
    <p:sldId id="280" r:id="rId28"/>
    <p:sldId id="281" r:id="rId29"/>
    <p:sldId id="285" r:id="rId30"/>
    <p:sldId id="282" r:id="rId31"/>
    <p:sldId id="283" r:id="rId32"/>
    <p:sldId id="284" r:id="rId33"/>
    <p:sldId id="295" r:id="rId34"/>
    <p:sldId id="286" r:id="rId35"/>
    <p:sldId id="287" r:id="rId36"/>
    <p:sldId id="291" r:id="rId37"/>
    <p:sldId id="288" r:id="rId38"/>
    <p:sldId id="289" r:id="rId39"/>
    <p:sldId id="290" r:id="rId40"/>
    <p:sldId id="274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439" autoAdjust="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1E8B4-6894-4BD3-BB30-ADB7C4E53078}" type="datetimeFigureOut">
              <a:rPr lang="ru-RU" smtClean="0"/>
              <a:t>07.01.2024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6D9440-8A15-4447-BCDD-12C0BEBB6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551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C66F5-EC47-42CF-9340-FF5B5E93DF4B}" type="datetime9">
              <a:rPr lang="ru-RU" smtClean="0"/>
              <a:t>07.01.2024 20:01:57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8C9A8-F810-4901-8A42-DF726B321969}" type="datetime9">
              <a:rPr lang="ru-RU" smtClean="0"/>
              <a:t>07.01.2024 20:01:57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0B4EA-0710-46E6-8768-284BEA0E4416}" type="datetime9">
              <a:rPr lang="ru-RU" smtClean="0"/>
              <a:t>07.01.2024 20:01:57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C506A-A120-440E-9EE0-E651AD4332DC}" type="datetime9">
              <a:rPr lang="ru-RU" smtClean="0"/>
              <a:t>07.01.2024 20:01:57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DCE47-398D-41CC-8000-8BB6FBB86007}" type="datetime9">
              <a:rPr lang="ru-RU" smtClean="0"/>
              <a:t>07.01.2024 20:01:57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7A2DD-734A-48B6-8B99-54B76DF56B4E}" type="datetime9">
              <a:rPr lang="ru-RU" smtClean="0"/>
              <a:t>07.01.2024 20:01:57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C367-9AA5-440E-921F-B12CE2A72395}" type="datetime9">
              <a:rPr lang="ru-RU" smtClean="0"/>
              <a:t>07.01.2024 20:01:57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A6936-F519-4752-B6B6-60EE9907C1BF}" type="datetime9">
              <a:rPr lang="ru-RU" smtClean="0"/>
              <a:t>07.01.2024 20:01:57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81571-B62C-4DB1-82A2-0D5400049A88}" type="datetime9">
              <a:rPr lang="ru-RU" smtClean="0"/>
              <a:t>07.01.2024 20:01:57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92830-AEAE-409A-8B6F-777962BF3DF0}" type="datetime9">
              <a:rPr lang="ru-RU" smtClean="0"/>
              <a:t>07.01.2024 20:01:57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30A8B-B7A0-4CA3-A2A4-9BCE423A82E5}" type="datetime9">
              <a:rPr lang="ru-RU" smtClean="0"/>
              <a:t>07.01.2024 20:01:57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262D6CC4-B89C-40A3-8487-726CF420A6AA}" type="datetime9">
              <a:rPr lang="ru-RU" smtClean="0"/>
              <a:t>07.01.2024 20:01:57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&#1042;&#1099;&#1089;&#1096;&#1072;&#1103;%20&#1087;&#1086;&#1076;&#1090;&#1074;&#1077;&#1088;&#1078;&#1076;&#1077;&#1085;&#1080;&#1077;/12-1%20&#1055;&#1088;&#1080;&#1082;&#1072;&#1079;%20&#1086;&#1073;%20&#1086;&#1073;&#1103;&#1079;&#1072;&#1090;.%20&#1072;&#1090;&#1090;&#1077;&#1089;&#1090;&#1072;&#1094;&#1080;&#1080;.doc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12-1%20&#1055;&#1088;&#1080;&#1082;&#1072;&#1079;%20&#1086;&#1073;%20&#1086;&#1073;&#1103;&#1079;&#1072;&#1090;.%20&#1072;&#1090;&#1090;&#1077;&#1089;&#1090;&#1072;&#1094;&#1080;&#1080;.doc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6%20&#1042;&#1099;&#1087;&#1080;&#1089;&#1082;&#1072;%20&#1086;%20&#1076;&#1077;&#1083;&#1077;&#1075;&#1080;&#1088;&#1086;&#1074;&#1072;&#1085;&#1080;&#1080;%20&#1087;&#1088;&#1077;&#1076;&#1089;&#1090;&#1072;&#1074;&#1080;&#1090;&#1077;&#1083;&#1103;%20&#1087;&#1088;&#1086;&#1092;&#1082;&#1086;&#1084;&#1072;%20+.doc" TargetMode="External"/><Relationship Id="rId2" Type="http://schemas.openxmlformats.org/officeDocument/2006/relationships/hyperlink" Target="5%20&#1055;&#1088;&#1080;&#1082;&#1072;&#1079;%20&#1086;%20&#1074;&#1082;&#1083;&#1102;&#1095;&#1077;&#1085;&#1080;&#1080;%20&#1087;&#1088;&#1077;&#1076;&#1089;&#1090;&#1072;&#1074;&#1080;&#1090;&#1077;&#1083;&#1103;%20&#1072;&#1076;&#1084;&#1080;&#1085;&#1080;&#1089;&#1090;&#1088;&#1072;&#1094;&#1080;&#1080;%20+.doc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2%20&#1055;&#1088;&#1086;&#1090;&#1086;&#1082;&#1086;&#1083;%20&#1089;&#1095;&#1105;&#1090;&#1085;&#1086;&#1081;%20&#1082;&#1086;&#1084;&#1080;&#1089;&#1089;&#1080;&#1080;%20&#8470;1+.doc" TargetMode="External"/><Relationship Id="rId2" Type="http://schemas.openxmlformats.org/officeDocument/2006/relationships/hyperlink" Target="1%20&#1055;&#1088;&#1086;&#1090;&#1086;&#1082;&#1086;&#1083;%20&#1089;&#1086;&#1073;&#1088;&#1072;&#1085;&#1080;&#1103;%20&#1087;&#1077;&#1076;&#1082;&#1086;&#1083;&#1083;&#1077;&#1082;&#1090;&#1080;&#1074;&#1072;%20+.doc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4%20&#1041;&#1102;&#1083;&#1083;&#1077;&#1090;&#1077;&#1085;&#1100;%20&#1087;&#1086;%20&#1074;&#1099;&#1073;&#1086;&#1088;&#1072;&#1084;%20&#1040;&#1050;%20+.doc" TargetMode="External"/><Relationship Id="rId4" Type="http://schemas.openxmlformats.org/officeDocument/2006/relationships/hyperlink" Target="3%20&#1055;&#1088;&#1086;&#1090;&#1086;&#1082;&#1086;&#1083;%20&#1089;&#1095;&#1105;&#1090;&#1085;&#1086;&#1081;%20&#1082;&#1086;&#1084;&#1080;&#1089;&#1089;&#1080;&#1080;%20&#8470;2%20+.doc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8%20&#1055;&#1088;&#1080;&#1082;&#1072;&#1079;%20&#1086;&#1073;%20&#1091;&#1090;&#1074;&#1077;&#1088;&#1078;&#1076;&#1077;&#1085;&#1080;&#1080;%20&#1089;&#1086;&#1089;&#1090;&#1072;&#1074;&#1072;%20&#1040;&#1050;+.doc" TargetMode="External"/><Relationship Id="rId2" Type="http://schemas.openxmlformats.org/officeDocument/2006/relationships/hyperlink" Target="7%20&#1055;&#1088;&#1086;&#1090;&#1086;&#1082;&#1086;&#1083;%20&#1040;&#1050;%20&#1086;%20&#1088;&#1072;&#1089;&#1087;&#1088;&#1077;&#1076;&#1077;&#1083;&#1077;&#1085;&#1080;&#1080;%20&#1086;&#1073;&#1103;&#1079;&#1072;&#1085;&#1085;&#1086;&#1089;&#1090;&#1077;&#1081;%20+.doc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9&#1073;%20&#1047;&#1072;&#1103;&#1074;&#1083;&#1077;&#1085;&#1080;&#1077;.doc" TargetMode="External"/><Relationship Id="rId2" Type="http://schemas.openxmlformats.org/officeDocument/2006/relationships/hyperlink" Target="9&#1072;%20&#1047;&#1072;&#1103;&#1074;&#1083;&#1077;&#1085;&#1080;&#1077;.doc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+53%20&#1061;&#1086;&#1076;&#1072;&#1090;&#1072;&#1081;&#1089;&#1090;&#1074;&#1086;%20+.docx" TargetMode="External"/><Relationship Id="rId4" Type="http://schemas.openxmlformats.org/officeDocument/2006/relationships/hyperlink" Target="+47%20&#1046;&#1091;&#1088;&#1085;&#1072;&#1083;%20&#1088;&#1077;&#1075;&#1080;&#1089;&#1090;&#1088;&#1072;&#1094;&#1080;&#1080;%20&#1079;&#1072;&#1103;&#1074;&#1083;&#1077;&#1085;&#1080;&#1081;.doc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12-2%20&#1055;&#1088;&#1080;&#1082;&#1072;&#1079;%20&#1086;%20&#1087;&#1088;&#1086;&#1074;&#1077;&#1076;&#1077;&#1085;&#1080;&#1080;%20&#1072;&#1090;&#1090;&#1077;&#1089;&#1090;&#1072;&#1094;&#1080;&#1080;.doc" TargetMode="External"/><Relationship Id="rId2" Type="http://schemas.openxmlformats.org/officeDocument/2006/relationships/hyperlink" Target="10%20&#1055;&#1088;&#1086;&#1090;&#1086;&#1082;&#1086;&#1083;%20&#1040;&#1050;%20&#1086;%20&#1076;&#1086;&#1087;&#1091;&#1089;&#1082;&#1077;%20&#1082;%20&#1072;&#1090;&#1090;&#1077;&#1089;&#1090;&#1072;&#1094;&#1080;&#1080;.doc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13%20&#1043;&#1088;&#1072;&#1092;&#1080;&#1082;%20&#1072;&#1090;&#1090;&#1077;&#1089;&#1090;&#1072;&#1094;&#1080;&#1080;.docx" TargetMode="External"/><Relationship Id="rId2" Type="http://schemas.openxmlformats.org/officeDocument/2006/relationships/hyperlink" Target="24&#1072;%20&#1055;&#1088;&#1086;&#1075;&#1088;&#1072;&#1084;&#1084;&#1072;%20&#1080;&#1079;&#1091;&#1095;&#1077;&#1085;&#1080;&#1103;%20&#1087;&#1088;&#1086;&#1092;.%20&#1076;&#1077;&#1103;&#1090;&#1077;&#1083;&#1100;&#1085;&#1086;&#1089;&#1090;&#1080;.doc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+50%20&#1042;&#1099;&#1087;&#1080;&#1089;&#1082;&#1072;%20&#1086;%20&#1089;&#1086;&#1075;&#1083;&#1072;&#1089;&#1086;&#1074;&#1072;&#1085;&#1080;&#1080;%20&#1093;&#1072;&#1088;&#1072;&#1082;&#1090;&#1077;&#1088;&#1080;&#1089;&#1090;&#1080;&#1082;&#1080;.docx" TargetMode="External"/><Relationship Id="rId4" Type="http://schemas.openxmlformats.org/officeDocument/2006/relationships/hyperlink" Target="+52%20&#1040;&#1085;&#1072;&#1083;&#1080;&#1090;&#1080;&#1095;&#1077;&#1089;&#1082;&#1072;&#1103;%20&#1089;&#1087;&#1088;&#1072;&#1074;&#1082;&#1072;.docx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26%20&#1055;&#1088;&#1086;&#1090;&#1086;&#1082;&#1086;&#1083;%20&#1040;&#1050;%20&#1086;%20&#1087;&#1088;&#1080;&#1089;&#1074;&#1086;&#1077;&#1085;&#1080;&#1080;%201,2%20&#1050;&#1050;.docx" TargetMode="External"/><Relationship Id="rId2" Type="http://schemas.openxmlformats.org/officeDocument/2006/relationships/hyperlink" Target="+51%20&#1041;&#1102;&#1083;&#1083;&#1077;&#1090;&#1077;&#1085;&#1100;%20&#1076;&#1083;&#1103;%20&#1072;&#1090;&#1090;&#1077;&#1089;&#1090;&#1072;&#1094;&#1080;&#1080;%20&#1087;&#1088;&#1080;&#1089;&#1074;&#1086;&#1077;&#1085;&#1080;&#1077;.docx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27%20&#1055;&#1088;&#1080;&#1082;&#1072;&#1079;%20&#1086;%20&#1088;&#1077;&#1079;&#1091;&#1083;&#1100;&#1090;&#1072;&#1090;&#1072;&#1093;%20&#1072;&#1090;&#1090;&#1077;&#1089;&#1090;&#1072;&#1094;&#1080;&#1080;.docx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12-1%20&#1055;&#1088;&#1080;&#1082;&#1072;&#1079;%20&#1086;&#1073;%20&#1086;&#1073;&#1103;&#1079;&#1072;&#1090;.%20&#1072;&#1090;&#1090;&#1077;&#1089;&#1090;&#1072;&#1094;&#1080;&#1080;.doc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13%20&#1043;&#1088;&#1072;&#1092;&#1080;&#1082;%20&#1072;&#1090;&#1090;&#1077;&#1089;&#1090;&#1072;&#1094;&#1080;&#1080;.docx" TargetMode="External"/><Relationship Id="rId2" Type="http://schemas.openxmlformats.org/officeDocument/2006/relationships/hyperlink" Target="24&#1072;%20&#1055;&#1088;&#1086;&#1075;&#1088;&#1072;&#1084;&#1084;&#1072;%20&#1080;&#1079;&#1091;&#1095;&#1077;&#1085;&#1080;&#1103;%20&#1087;&#1088;&#1086;&#1092;.%20&#1076;&#1077;&#1103;&#1090;&#1077;&#1083;&#1100;&#1085;&#1086;&#1089;&#1090;&#1080;.doc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+50%20&#1042;&#1099;&#1087;&#1080;&#1089;&#1082;&#1072;%20&#1086;%20&#1089;&#1086;&#1075;&#1083;&#1072;&#1089;&#1086;&#1074;&#1072;&#1085;&#1080;&#1080;%20&#1093;&#1072;&#1088;&#1072;&#1082;&#1090;&#1077;&#1088;&#1080;&#1089;&#1090;&#1080;&#1082;&#1080;.docx" TargetMode="External"/><Relationship Id="rId4" Type="http://schemas.openxmlformats.org/officeDocument/2006/relationships/hyperlink" Target="+52%20&#1040;&#1085;&#1072;&#1083;&#1080;&#1090;&#1080;&#1095;&#1077;&#1089;&#1082;&#1072;&#1103;%20&#1089;&#1087;&#1088;&#1072;&#1074;&#1082;&#1072;.docx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26%20&#1055;&#1088;&#1086;&#1090;&#1086;&#1082;&#1086;&#1083;%20&#1040;&#1050;%20&#1087;&#1086;&#1076;&#1090;&#1074;&#1077;&#1088;&#1078;&#1076;&#1077;&#1085;&#1080;&#1080;%201,2%20&#1050;&#1050;.docx" TargetMode="External"/><Relationship Id="rId2" Type="http://schemas.openxmlformats.org/officeDocument/2006/relationships/hyperlink" Target="+51%20&#1041;&#1102;&#1083;&#1083;&#1077;&#1090;&#1077;&#1085;&#1100;%20&#1076;&#1083;&#1103;%20&#1072;&#1090;&#1090;&#1077;&#1089;&#1090;&#1072;&#1094;&#1080;&#1080;%20(&#1087;&#1086;&#1076;&#1090;&#1074;&#1077;&#1088;&#1078;&#1076;&#1077;&#1085;&#1080;&#1077;).docx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27%20&#1055;&#1088;&#1080;&#1082;&#1072;&#1079;%20&#1086;%20&#1088;&#1077;&#1079;&#1091;&#1083;&#1100;&#1090;&#1072;&#1090;&#1072;&#1093;%20&#1072;&#1090;&#1090;&#1077;&#1089;&#1090;&#1072;&#1094;&#1080;&#1080;%20(&#1087;&#1086;&#1076;&#1090;&#1074;&#1077;&#1088;&#1078;&#1076;&#1077;&#1085;&#1080;&#1077;).docx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9&#1073;%20&#1047;&#1072;&#1103;&#1074;&#1083;&#1077;&#1085;&#1080;&#1077;.doc" TargetMode="External"/><Relationship Id="rId2" Type="http://schemas.openxmlformats.org/officeDocument/2006/relationships/hyperlink" Target="9&#1072;%20&#1047;&#1072;&#1103;&#1074;&#1083;&#1077;&#1085;&#1080;&#1077;.doc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&#1042;&#1099;&#1089;&#1096;&#1072;&#1103;%20&#1087;&#1088;&#1080;&#1089;&#1074;&#1086;&#1077;&#1085;&#1080;&#1077;/%20+53%20&#1061;&#1086;&#1076;&#1072;&#1090;&#1072;&#1081;&#1089;&#1090;&#1074;&#1086;.docx" TargetMode="External"/><Relationship Id="rId4" Type="http://schemas.openxmlformats.org/officeDocument/2006/relationships/hyperlink" Target="+47%20&#1046;&#1091;&#1088;&#1085;&#1072;&#1083;%20&#1088;&#1077;&#1075;&#1080;&#1089;&#1090;&#1088;&#1072;&#1094;&#1080;&#1080;%20&#1079;&#1072;&#1103;&#1074;&#1083;&#1077;&#1085;&#1080;&#1081;.doc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&#1042;&#1099;&#1089;&#1096;&#1072;&#1103;%20&#1087;&#1088;&#1080;&#1089;&#1074;&#1086;&#1077;&#1085;&#1080;&#1077;/10%20&#1055;&#1088;&#1086;&#1090;&#1086;&#1082;&#1086;&#1083;%20&#1040;&#1050;%20&#1086;%20&#1076;&#1086;&#1087;&#1091;&#1089;&#1082;&#1077;%20&#1082;%20&#1072;&#1090;&#1090;&#1077;&#1089;&#1090;&#1072;&#1094;&#1080;&#1080;.doc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&#1042;&#1099;&#1089;&#1096;&#1072;&#1103;%20&#1087;&#1088;&#1080;&#1089;&#1074;&#1086;&#1077;&#1085;&#1080;&#1077;/15%20&#1055;&#1088;&#1080;&#1082;&#1072;&#1079;%20&#1086;&#1073;%20&#1091;&#1090;&#1074;&#1077;&#1088;&#1078;&#1076;&#1077;&#1085;&#1080;&#1080;%20&#1076;&#1086;&#1087;&#1086;&#1083;&#1085;&#1077;&#1085;&#1080;&#1081;%20&#1074;%20&#1075;&#1088;&#1072;&#1092;&#1080;&#1082;.doc" TargetMode="External"/><Relationship Id="rId2" Type="http://schemas.openxmlformats.org/officeDocument/2006/relationships/hyperlink" Target="&#1042;&#1099;&#1089;&#1096;&#1072;&#1103;%20&#1087;&#1088;&#1080;&#1089;&#1074;&#1086;&#1077;&#1085;&#1080;&#1077;/12-2%20&#1055;&#1088;&#1080;&#1082;&#1072;&#1079;%20&#1086;%20&#1087;&#1088;&#1086;&#1074;&#1077;&#1076;&#1077;&#1085;&#1080;&#1080;%20&#1072;&#1090;&#1090;&#1077;&#1089;&#1090;&#1072;&#1094;&#1080;&#1080;.doc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&#1042;&#1099;&#1089;&#1096;&#1072;&#1103;%20&#1087;&#1088;&#1080;&#1089;&#1074;&#1086;&#1077;&#1085;&#1080;&#1077;/+49%20&#1042;&#1099;&#1087;&#1080;&#1089;&#1082;&#1072;%20&#1086;%20&#1089;&#1086;&#1075;&#1083;&#1072;&#1089;&#1086;&#1074;&#1072;&#1085;&#1080;&#1080;%20&#1076;&#1086;&#1087;&#1086;&#1083;&#1085;&#1077;&#1085;&#1080;&#1081;%20&#1082;%20&#1075;&#1088;&#1072;&#1092;&#1080;&#1082;&#1091;.docx" TargetMode="External"/><Relationship Id="rId4" Type="http://schemas.openxmlformats.org/officeDocument/2006/relationships/hyperlink" Target="&#1054;&#1073;&#1097;&#1077;&#1077;/13%20&#1043;&#1088;&#1072;&#1092;&#1080;&#1082;%20&#1072;&#1090;&#1090;&#1077;&#1089;&#1090;&#1072;&#1094;&#1080;&#1080;.docx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&#1054;&#1073;&#1097;&#1077;&#1077;/+52%20&#1040;&#1085;&#1072;&#1083;&#1080;&#1090;&#1080;&#1095;&#1077;&#1089;&#1082;&#1072;&#1103;%20&#1089;&#1087;&#1088;&#1072;&#1074;&#1082;&#1072;.docx" TargetMode="External"/><Relationship Id="rId2" Type="http://schemas.openxmlformats.org/officeDocument/2006/relationships/hyperlink" Target="&#1054;&#1073;&#1097;&#1077;&#1077;/24&#1072;%20&#1055;&#1088;&#1086;&#1075;&#1088;&#1072;&#1084;&#1084;&#1072;%20&#1080;&#1079;&#1091;&#1095;&#1077;&#1085;&#1080;&#1103;%20&#1087;&#1088;&#1086;&#1092;.%20&#1076;&#1077;&#1103;&#1090;&#1077;&#1083;&#1100;&#1085;&#1086;&#1089;&#1090;&#1080;.doc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&#1042;&#1099;&#1089;&#1096;&#1072;&#1103;%20&#1087;&#1088;&#1080;&#1089;&#1074;&#1086;&#1077;&#1085;&#1080;&#1077;/+50%20&#1042;&#1099;&#1087;&#1080;&#1089;&#1082;&#1072;%20&#1086;%20&#1089;&#1086;&#1075;&#1083;&#1072;&#1089;&#1086;&#1074;&#1072;&#1085;&#1080;&#1080;%20&#1093;&#1072;&#1088;&#1072;&#1082;&#1090;&#1077;&#1088;&#1080;&#1089;&#1090;&#1080;&#1082;&#1080;.docx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&#1042;&#1099;&#1089;&#1096;&#1072;&#1103;%20&#1087;&#1088;&#1080;&#1089;&#1074;&#1086;&#1077;&#1085;&#1080;&#1077;/26%20&#1055;&#1088;&#1086;&#1090;&#1086;&#1082;&#1086;&#1083;%20&#1040;&#1050;%20&#1086;%20&#1087;&#1088;&#1080;&#1089;&#1074;&#1086;&#1077;&#1085;&#1080;&#1080;%20&#1050;&#1050;.docx" TargetMode="External"/><Relationship Id="rId2" Type="http://schemas.openxmlformats.org/officeDocument/2006/relationships/hyperlink" Target="&#1042;&#1099;&#1089;&#1096;&#1072;&#1103;%20&#1087;&#1088;&#1080;&#1089;&#1074;&#1086;&#1077;&#1085;&#1080;&#1077;/%20+51%20&#1041;&#1102;&#1083;&#1083;&#1077;&#1090;&#1077;&#1085;&#1100;%20&#1076;&#1083;&#1103;%20&#1072;&#1090;&#1090;&#1077;&#1089;&#1090;&#1072;&#1094;&#1080;&#1080;.docx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&#1042;&#1099;&#1089;&#1096;&#1072;&#1103;%20&#1087;&#1088;&#1080;&#1089;&#1074;&#1086;&#1077;&#1085;&#1080;&#1077;/27%20&#1055;&#1088;&#1080;&#1082;&#1072;&#1079;%20&#1086;%20&#1088;&#1077;&#1079;&#1091;&#1083;&#1100;&#1090;&#1072;&#1090;&#1072;&#1093;%20&#1072;&#1090;&#1090;&#1077;&#1089;&#1090;&#1072;&#1094;&#1080;&#1080;.docx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&#1042;&#1099;&#1089;&#1096;&#1072;&#1103;%20&#1087;&#1086;&#1076;&#1090;&#1074;&#1077;&#1088;&#1078;&#1076;&#1077;&#1085;&#1080;&#1077;/12-1%20&#1055;&#1088;&#1080;&#1082;&#1072;&#1079;%20&#1086;&#1073;%20&#1086;&#1073;&#1103;&#1079;&#1072;&#1090;.%20&#1072;&#1090;&#1090;&#1077;&#1089;&#1090;&#1072;&#1094;&#1080;&#1080;.doc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&#1054;&#1073;&#1097;&#1077;&#1077;/13%20&#1043;&#1088;&#1072;&#1092;&#1080;&#1082;%20&#1072;&#1090;&#1090;&#1077;&#1089;&#1090;&#1072;&#1094;&#1080;&#1080;.docx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&#1042;&#1099;&#1089;&#1096;&#1072;&#1103;%20&#1087;&#1086;&#1076;&#1090;&#1074;&#1077;&#1088;&#1078;&#1076;&#1077;&#1085;&#1080;&#1077;/+49%20&#1042;&#1099;&#1087;&#1080;&#1089;&#1082;&#1072;%20&#1086;%20&#1089;&#1086;&#1075;&#1083;&#1072;&#1089;&#1086;&#1074;&#1072;&#1085;&#1080;&#1080;%20&#1076;&#1086;&#1087;&#1086;&#1083;&#1085;&#1077;&#1085;&#1080;&#1081;%20&#1082;%20&#1075;&#1088;&#1072;&#1092;&#1080;&#1082;&#1091;.docx" TargetMode="External"/><Relationship Id="rId2" Type="http://schemas.openxmlformats.org/officeDocument/2006/relationships/hyperlink" Target="&#1042;&#1099;&#1089;&#1096;&#1072;&#1103;%20&#1087;&#1086;&#1076;&#1090;&#1074;&#1077;&#1088;&#1078;&#1076;&#1077;&#1085;&#1080;&#1077;/15%20&#1055;&#1088;&#1080;&#1082;&#1072;&#1079;%20&#1086;&#1073;%20&#1091;&#1090;&#1074;&#1077;&#1088;&#1078;&#1076;&#1077;&#1085;&#1080;&#1080;%20&#1076;&#1086;&#1087;&#1086;&#1083;&#1085;&#1077;&#1085;&#1080;&#1081;%20&#1074;%20&#1075;&#1088;&#1072;&#1092;&#1080;&#1082;.doc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&#1054;&#1073;&#1097;&#1077;&#1077;/+52%20&#1040;&#1085;&#1072;&#1083;&#1080;&#1090;&#1080;&#1095;&#1077;&#1089;&#1082;&#1072;&#1103;%20&#1089;&#1087;&#1088;&#1072;&#1074;&#1082;&#1072;.docx" TargetMode="External"/><Relationship Id="rId2" Type="http://schemas.openxmlformats.org/officeDocument/2006/relationships/hyperlink" Target="&#1054;&#1073;&#1097;&#1077;&#1077;/24&#1072;%20&#1055;&#1088;&#1086;&#1075;&#1088;&#1072;&#1084;&#1084;&#1072;%20&#1080;&#1079;&#1091;&#1095;&#1077;&#1085;&#1080;&#1103;%20&#1087;&#1088;&#1086;&#1092;.%20&#1076;&#1077;&#1103;&#1090;&#1077;&#1083;&#1100;&#1085;&#1086;&#1089;&#1090;&#1080;.doc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&#1042;&#1099;&#1089;&#1096;&#1072;&#1103;%20&#1087;&#1086;&#1076;&#1090;&#1074;&#1077;&#1088;&#1078;&#1076;&#1077;&#1085;&#1080;&#1077;/+50%20&#1042;&#1099;&#1087;&#1080;&#1089;&#1082;&#1072;%20&#1086;%20&#1089;&#1086;&#1075;&#1083;&#1072;&#1089;&#1086;&#1074;&#1072;&#1085;&#1080;&#1080;%20&#1093;&#1072;&#1088;&#1072;&#1082;&#1090;&#1077;&#1088;&#1080;&#1089;&#1090;&#1080;&#1082;&#1080;.docx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&#1042;&#1099;&#1089;&#1096;&#1072;&#1103;%20&#1087;&#1086;&#1076;&#1090;&#1074;&#1077;&#1088;&#1078;&#1076;&#1077;&#1085;&#1080;&#1077;/26%20&#1055;&#1088;&#1086;&#1090;&#1086;&#1082;&#1086;&#1083;%20&#1040;&#1050;%20&#1086;%20&#1087;&#1086;&#1076;&#1090;&#1074;&#1077;&#1088;&#1078;&#1076;&#1077;&#1085;&#1080;&#1080;%20&#1050;&#1050;.docx" TargetMode="External"/><Relationship Id="rId2" Type="http://schemas.openxmlformats.org/officeDocument/2006/relationships/hyperlink" Target="&#1042;&#1099;&#1089;&#1096;&#1072;&#1103;%20&#1087;&#1086;&#1076;&#1090;&#1074;&#1077;&#1088;&#1078;&#1076;&#1077;&#1085;&#1080;&#1077;/%20+51%20&#1041;&#1102;&#1083;&#1083;&#1077;&#1090;&#1077;&#1085;&#1100;%20&#1076;&#1083;&#1103;%20&#1072;&#1090;&#1090;&#1077;&#1089;&#1090;&#1072;&#1094;&#1080;&#1080;.docx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&#1042;&#1099;&#1089;&#1096;&#1072;&#1103;%20&#1087;&#1086;&#1076;&#1090;&#1074;&#1077;&#1088;&#1078;&#1076;&#1077;&#1085;&#1080;&#1077;/27%20&#1055;&#1088;&#1080;&#1082;&#1072;&#1079;%20&#1086;%20&#1088;&#1077;&#1079;&#1091;&#1083;&#1100;&#1090;&#1072;&#1090;&#1072;&#1093;%20&#1072;&#1090;&#1090;&#1077;&#1089;&#1090;&#1072;&#1094;&#1080;&#1080;.docx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../../&#1044;&#1083;&#1103;%20&#1095;&#1083;&#1077;&#1085;&#1086;&#1074;%20&#1040;&#1050;/&#1055;&#1088;&#1072;&#1082;&#1090;&#1080;&#1095;&#1077;&#1089;&#1086;&#1077;%20&#1088;&#1091;&#1082;&#1086;&#1074;&#1086;&#1076;&#1089;&#1090;&#1074;&#1086;%20&#1040;&#1055;&#1054;.pdf" TargetMode="External"/><Relationship Id="rId2" Type="http://schemas.openxmlformats.org/officeDocument/2006/relationships/hyperlink" Target="&#1052;&#1077;&#1090;&#1086;&#1076;&#1080;&#1095;&#1077;&#1089;&#1082;&#1080;&#1077;%20&#1088;&#1077;&#1082;&#1086;&#1084;&#1077;&#1085;&#1076;&#1072;&#1094;&#1080;&#1080;%20&#1043;&#1054;&#1048;&#1056;&#1054;.doc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&#1052;&#1077;&#1090;&#1086;&#1076;&#1080;&#1095;&#1077;&#1089;&#1082;&#1080;&#1077;%20&#1088;&#1077;&#1082;&#1086;&#1084;&#1077;&#1085;&#1076;&#1072;&#1094;&#1080;&#1080;%20&#1055;&#1056;&#1048;&#1051;&#1054;&#1046;&#1045;&#1053;&#1048;&#1071;%20&#1050;%20&#1054;&#1055;&#1054;.doc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996952"/>
            <a:ext cx="7543800" cy="1524000"/>
          </a:xfrm>
        </p:spPr>
        <p:txBody>
          <a:bodyPr/>
          <a:lstStyle/>
          <a:p>
            <a:r>
              <a:rPr lang="ru-RU" sz="4800" dirty="0" smtClean="0"/>
              <a:t>Организация работы аттестационной комиссии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5318720"/>
            <a:ext cx="6858000" cy="990600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 smtClean="0"/>
              <a:t>Учебно-методический отдел аналитической работы и менеджмента качества ГОИРО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01067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229200"/>
            <a:ext cx="8640960" cy="943000"/>
          </a:xfrm>
        </p:spPr>
        <p:txBody>
          <a:bodyPr>
            <a:noAutofit/>
          </a:bodyPr>
          <a:lstStyle/>
          <a:p>
            <a:r>
              <a:rPr lang="ru-RU" sz="2400" dirty="0"/>
              <a:t>ПОДГОТОВИТЕЛЬНЫЙ ЭТАП РАБОТЫ АТТЕСТАЦИОННОЙ КОМИССИИ (проводится до 1 октября текущего года)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7341160"/>
              </p:ext>
            </p:extLst>
          </p:nvPr>
        </p:nvGraphicFramePr>
        <p:xfrm>
          <a:off x="611560" y="1892424"/>
          <a:ext cx="8208912" cy="185928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{BC89EF96-8CEA-46FF-86C4-4CE0E7609802}</a:tableStyleId>
              </a:tblPr>
              <a:tblGrid>
                <a:gridCol w="1305755"/>
                <a:gridCol w="1643609"/>
                <a:gridCol w="2301053"/>
                <a:gridCol w="2958495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r>
                        <a:rPr lang="ru-RU" sz="1800" dirty="0">
                          <a:effectLst/>
                        </a:rPr>
                        <a:t>ФИО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Занимаемая</a:t>
                      </a:r>
                      <a:r>
                        <a:rPr lang="ru-RU" sz="1800" dirty="0">
                          <a:effectLst/>
                        </a:rPr>
                        <a:t> должность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r>
                        <a:rPr lang="ru-RU" sz="1800" dirty="0">
                          <a:effectLst/>
                        </a:rPr>
                        <a:t>Дата присвоения предыдущей к/к, № приказа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r>
                        <a:rPr lang="ru-RU" sz="1800" dirty="0">
                          <a:effectLst/>
                        </a:rPr>
                        <a:t>На какую к/к претендует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Председатель АК </a:t>
                      </a:r>
                      <a:r>
                        <a:rPr lang="ru-RU" sz="1800" b="1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подпись расшифровка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827584" y="494963"/>
            <a:ext cx="799288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34300" algn="l"/>
              </a:tabLst>
            </a:pPr>
            <a:r>
              <a:rPr lang="ru-RU" sz="2400" b="1" dirty="0"/>
              <a:t>Список педагогических работников УО,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34300" algn="l"/>
              </a:tabLst>
            </a:pPr>
            <a:r>
              <a:rPr lang="ru-RU" sz="2400" b="1" dirty="0"/>
              <a:t>которые имеют право претендовать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34300" algn="l"/>
              </a:tabLst>
            </a:pPr>
            <a:r>
              <a:rPr lang="ru-RU" sz="2400" b="1" dirty="0"/>
              <a:t>на присвоение очередной </a:t>
            </a:r>
            <a:r>
              <a:rPr lang="be-BY" sz="2400" b="1" dirty="0"/>
              <a:t>квалификационной</a:t>
            </a:r>
            <a:r>
              <a:rPr lang="ru-RU" sz="2400" b="1" dirty="0"/>
              <a:t> категории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10C55-157A-4EA7-8E6C-3709755C76E5}" type="datetime9">
              <a:rPr lang="ru-RU" smtClean="0"/>
              <a:t>07.01.2024 20:01:59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51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229200"/>
            <a:ext cx="8640960" cy="943000"/>
          </a:xfrm>
        </p:spPr>
        <p:txBody>
          <a:bodyPr>
            <a:noAutofit/>
          </a:bodyPr>
          <a:lstStyle/>
          <a:p>
            <a:r>
              <a:rPr lang="ru-RU" sz="2400" dirty="0"/>
              <a:t>ПОДГОТОВИТЕЛЬНЫЙ ЭТАП РАБОТЫ АТТЕСТАЦИОННОЙ КОМИССИИ (проводится до 1 октября текущего года)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8087912"/>
              </p:ext>
            </p:extLst>
          </p:nvPr>
        </p:nvGraphicFramePr>
        <p:xfrm>
          <a:off x="323529" y="3198470"/>
          <a:ext cx="8568950" cy="203073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{BC89EF96-8CEA-46FF-86C4-4CE0E7609802}</a:tableStyleId>
              </a:tblPr>
              <a:tblGrid>
                <a:gridCol w="1584175"/>
                <a:gridCol w="1446644"/>
                <a:gridCol w="2329030"/>
                <a:gridCol w="3209101"/>
              </a:tblGrid>
              <a:tr h="8064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Занимаемая должность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Дата присвоения высшей к/к, к/к «учитель-методист»,  № приказа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Специальность, квалификация по диплому</a:t>
                      </a:r>
                    </a:p>
                  </a:txBody>
                  <a:tcPr marL="68580" marR="68580" marT="0" marB="0" anchor="ctr"/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84810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r>
                        <a:rPr lang="ru-RU" sz="1800" dirty="0">
                          <a:effectLst/>
                        </a:rPr>
                        <a:t>Руководитель УО (отдела, управления) </a:t>
                      </a:r>
                      <a:r>
                        <a:rPr lang="ru-RU" sz="1800" i="1" dirty="0">
                          <a:effectLst/>
                        </a:rPr>
                        <a:t>подпись расшифровка подписи</a:t>
                      </a:r>
                      <a:endParaRPr lang="ru-RU" sz="14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405171" y="370979"/>
            <a:ext cx="7001660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34300" algn="l"/>
              </a:tabLst>
            </a:pPr>
            <a:r>
              <a:rPr lang="ru-RU" sz="2400" b="1" dirty="0"/>
              <a:t>Список педагогических работников, </a:t>
            </a:r>
            <a:endParaRPr lang="ru-RU" sz="2400" b="1" dirty="0" smtClean="0"/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34300" algn="l"/>
              </a:tabLst>
            </a:pPr>
            <a:r>
              <a:rPr lang="ru-RU" sz="2400" b="1" dirty="0" smtClean="0"/>
              <a:t>подлежащих </a:t>
            </a:r>
            <a:r>
              <a:rPr lang="ru-RU" sz="2400" b="1" dirty="0"/>
              <a:t>обязательной аттестации </a:t>
            </a:r>
            <a:endParaRPr lang="ru-RU" sz="2400" b="1" dirty="0" smtClean="0"/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34300" algn="l"/>
              </a:tabLst>
            </a:pPr>
            <a:r>
              <a:rPr lang="ru-RU" sz="2400" b="1" dirty="0" smtClean="0"/>
              <a:t>(</a:t>
            </a:r>
            <a:r>
              <a:rPr lang="ru-RU" sz="2400" b="1" dirty="0"/>
              <a:t>высшая к/к, к/к «учитель-методист» присвоена </a:t>
            </a:r>
            <a:endParaRPr lang="ru-RU" sz="2400" b="1" dirty="0" smtClean="0"/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34300" algn="l"/>
              </a:tabLst>
            </a:pPr>
            <a:r>
              <a:rPr lang="ru-RU" sz="2400" b="1" dirty="0" smtClean="0"/>
              <a:t>5 </a:t>
            </a:r>
            <a:r>
              <a:rPr lang="ru-RU" sz="2400" b="1" dirty="0"/>
              <a:t>и более лет назад)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34300" algn="l"/>
              </a:tabLst>
            </a:pPr>
            <a:r>
              <a:rPr lang="ru-RU" sz="2400" b="1" dirty="0">
                <a:hlinkClick r:id="rId2" action="ppaction://hlinkfile"/>
              </a:rPr>
              <a:t> Приказ </a:t>
            </a:r>
            <a:r>
              <a:rPr lang="ru-RU" sz="2400" b="1" dirty="0"/>
              <a:t>руководителя УО (отдела, управления)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34300" algn="l"/>
              </a:tabLst>
            </a:pPr>
            <a:r>
              <a:rPr kumimoji="0" lang="ru-RU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Заявка УО с направлениями высылается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34300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в ГОИРО или АПО, РИПО, БГПУ, БГУФВ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34300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до 25 октября (далее - по мере выдачи направлений)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11193-B3E8-41CE-8203-0DEF0C54029A}" type="datetime9">
              <a:rPr lang="ru-RU" smtClean="0"/>
              <a:t>07.01.2024 20:02:01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76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229200"/>
            <a:ext cx="8640960" cy="943000"/>
          </a:xfrm>
        </p:spPr>
        <p:txBody>
          <a:bodyPr>
            <a:noAutofit/>
          </a:bodyPr>
          <a:lstStyle/>
          <a:p>
            <a:r>
              <a:rPr lang="ru-RU" sz="2400" dirty="0"/>
              <a:t>ПОДГОТОВИТЕЛЬНЫЙ ЭТАП РАБОТЫ АТТЕСТАЦИОННОЙ КОМИССИИ (проводится до 1 октября текущего года)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9933981"/>
              </p:ext>
            </p:extLst>
          </p:nvPr>
        </p:nvGraphicFramePr>
        <p:xfrm>
          <a:off x="323529" y="2780928"/>
          <a:ext cx="8568950" cy="17399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{BC89EF96-8CEA-46FF-86C4-4CE0E7609802}</a:tableStyleId>
              </a:tblPr>
              <a:tblGrid>
                <a:gridCol w="1584175"/>
                <a:gridCol w="1446644"/>
                <a:gridCol w="2329030"/>
                <a:gridCol w="3209101"/>
              </a:tblGrid>
              <a:tr h="8064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Занимаемая должность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Дата присвоения 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к/к,  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№ приказа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Специальность, квалификация по диплому</a:t>
                      </a:r>
                    </a:p>
                  </a:txBody>
                  <a:tcPr marL="68580" marR="68580" marT="0" marB="0" anchor="ctr"/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84810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7734300" algn="l"/>
                        </a:tabLst>
                      </a:pPr>
                      <a:r>
                        <a:rPr lang="ru-RU" sz="1800" dirty="0">
                          <a:effectLst/>
                        </a:rPr>
                        <a:t>Руководитель УО (отдела, управления) </a:t>
                      </a:r>
                      <a:r>
                        <a:rPr lang="ru-RU" sz="1800" i="1" dirty="0">
                          <a:effectLst/>
                        </a:rPr>
                        <a:t>подпись расшифровка подписи</a:t>
                      </a:r>
                      <a:endParaRPr lang="ru-RU" sz="14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23528" y="240614"/>
            <a:ext cx="8640960" cy="2108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dirty="0"/>
              <a:t>Список педагогических работников, </a:t>
            </a:r>
            <a:endParaRPr lang="ru-RU" sz="2400" b="1" dirty="0" smtClean="0"/>
          </a:p>
          <a:p>
            <a:pPr algn="ctr"/>
            <a:r>
              <a:rPr lang="ru-RU" sz="2400" b="1" dirty="0" smtClean="0"/>
              <a:t>подлежащих </a:t>
            </a:r>
            <a:r>
              <a:rPr lang="ru-RU" sz="2400" b="1" dirty="0"/>
              <a:t>обязательной аттестации </a:t>
            </a:r>
            <a:endParaRPr lang="ru-RU" sz="2400" b="1" dirty="0" smtClean="0"/>
          </a:p>
          <a:p>
            <a:pPr algn="ctr"/>
            <a:r>
              <a:rPr lang="ru-RU" sz="2400" b="1" dirty="0" smtClean="0"/>
              <a:t>(</a:t>
            </a:r>
            <a:r>
              <a:rPr lang="ru-RU" sz="2000" b="1" dirty="0"/>
              <a:t>1 и 2 к/к, см. ч.5 п.5 и ч.2. п.7 Инструкции</a:t>
            </a:r>
            <a:r>
              <a:rPr lang="ru-RU" sz="2400" b="1" dirty="0" smtClean="0"/>
              <a:t>),</a:t>
            </a:r>
          </a:p>
          <a:p>
            <a:pPr algn="ctr"/>
            <a:r>
              <a:rPr lang="ru-RU" sz="2400" b="1" dirty="0"/>
              <a:t>в</a:t>
            </a:r>
            <a:r>
              <a:rPr lang="ru-RU" sz="2400" b="1" dirty="0" smtClean="0"/>
              <a:t> случае установления объективных причин издаётся </a:t>
            </a:r>
            <a:r>
              <a:rPr lang="ru-RU" sz="2400" b="1" dirty="0" smtClean="0">
                <a:hlinkClick r:id="rId2" action="ppaction://hlinkfile"/>
              </a:rPr>
              <a:t>приказ</a:t>
            </a:r>
            <a:r>
              <a:rPr lang="ru-RU" sz="2400" b="1" dirty="0" smtClean="0"/>
              <a:t> об обязательной аттестации</a:t>
            </a:r>
            <a:endParaRPr lang="ru-RU" sz="2400" dirty="0"/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7734300" algn="l"/>
              </a:tabLst>
            </a:pPr>
            <a:endParaRPr lang="ru-RU" sz="1100" i="1" dirty="0" smtClean="0">
              <a:solidFill>
                <a:prstClr val="black"/>
              </a:solidFill>
              <a:latin typeface="Arial" pitchFamily="34" charset="0"/>
              <a:ea typeface="Times New Roman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27D2B-E7B0-455D-BC99-88BE6FCF0C67}" type="datetime9">
              <a:rPr lang="ru-RU" smtClean="0"/>
              <a:t>07.01.2024 20:02:01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48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229200"/>
            <a:ext cx="8640960" cy="943000"/>
          </a:xfrm>
        </p:spPr>
        <p:txBody>
          <a:bodyPr>
            <a:noAutofit/>
          </a:bodyPr>
          <a:lstStyle/>
          <a:p>
            <a:r>
              <a:rPr lang="ru-RU" sz="2400" dirty="0"/>
              <a:t>ПОДГОТОВИТЕЛЬНЫЙ ЭТАП РАБОТЫ АТТЕСТАЦИОННОЙ КОМИССИИ (проводится до 1 октября текущего года)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20688"/>
            <a:ext cx="8352928" cy="3886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ПОДГОТОВКА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К ПРОВЕДЕНИЮ СОБРАНИЯ ПЕДАГОГИЧЕСКОГО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КОЛЛЕКТИВА</a:t>
            </a:r>
          </a:p>
          <a:p>
            <a:pPr marL="0" indent="0" algn="ctr">
              <a:buNone/>
            </a:pP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ru-RU" sz="2800" dirty="0">
                <a:solidFill>
                  <a:schemeClr val="tx1"/>
                </a:solidFill>
              </a:rPr>
              <a:t>Список для регистрации участников </a:t>
            </a:r>
            <a:r>
              <a:rPr lang="ru-RU" sz="2800" dirty="0" smtClean="0">
                <a:solidFill>
                  <a:schemeClr val="tx1"/>
                </a:solidFill>
              </a:rPr>
              <a:t>собрания.</a:t>
            </a:r>
            <a:endParaRPr lang="ru-RU" sz="2800" dirty="0">
              <a:solidFill>
                <a:schemeClr val="tx1"/>
              </a:solidFill>
            </a:endParaRPr>
          </a:p>
          <a:p>
            <a:pPr lvl="0"/>
            <a:r>
              <a:rPr lang="ru-RU" sz="2800" dirty="0">
                <a:solidFill>
                  <a:schemeClr val="tx1"/>
                </a:solidFill>
              </a:rPr>
              <a:t>Бланки протоколов для работы счетной </a:t>
            </a:r>
            <a:r>
              <a:rPr lang="ru-RU" sz="2800" dirty="0" smtClean="0">
                <a:solidFill>
                  <a:schemeClr val="tx1"/>
                </a:solidFill>
              </a:rPr>
              <a:t>комиссии.</a:t>
            </a:r>
            <a:endParaRPr lang="ru-RU" sz="2800" dirty="0">
              <a:solidFill>
                <a:schemeClr val="tx1"/>
              </a:solidFill>
            </a:endParaRPr>
          </a:p>
          <a:p>
            <a:pPr lvl="0"/>
            <a:r>
              <a:rPr lang="ru-RU" sz="2800" dirty="0">
                <a:solidFill>
                  <a:schemeClr val="tx1"/>
                </a:solidFill>
              </a:rPr>
              <a:t>Бланки бюллетеней для тайного голосования, </a:t>
            </a:r>
            <a:r>
              <a:rPr lang="ru-RU" sz="2800" dirty="0" smtClean="0">
                <a:solidFill>
                  <a:schemeClr val="tx1"/>
                </a:solidFill>
              </a:rPr>
              <a:t>урна. </a:t>
            </a:r>
            <a:endParaRPr lang="ru-RU" sz="2800" dirty="0">
              <a:solidFill>
                <a:schemeClr val="tx1"/>
              </a:solidFill>
            </a:endParaRPr>
          </a:p>
          <a:p>
            <a:r>
              <a:rPr lang="ru-RU" sz="2800" dirty="0">
                <a:solidFill>
                  <a:schemeClr val="tx1"/>
                </a:solidFill>
              </a:rPr>
              <a:t>Доска для записи </a:t>
            </a:r>
            <a:r>
              <a:rPr lang="ru-RU" sz="2800" dirty="0" smtClean="0">
                <a:solidFill>
                  <a:schemeClr val="tx1"/>
                </a:solidFill>
              </a:rPr>
              <a:t>кандидатур.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6C532-6F6E-4DB8-857E-870F6B63169B}" type="datetime9">
              <a:rPr lang="ru-RU" smtClean="0"/>
              <a:t>07.01.2024 20:02:01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34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229200"/>
            <a:ext cx="8640960" cy="943000"/>
          </a:xfrm>
        </p:spPr>
        <p:txBody>
          <a:bodyPr>
            <a:noAutofit/>
          </a:bodyPr>
          <a:lstStyle/>
          <a:p>
            <a:r>
              <a:rPr lang="ru-RU" sz="2400" dirty="0"/>
              <a:t>ПОДГОТОВИТЕЛЬНЫЙ ЭТАП РАБОТЫ АТТЕСТАЦИОННОЙ КОМИССИИ (проводится до 1 октября текущего года)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20688"/>
            <a:ext cx="8352928" cy="3886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ПОДГОТОВКА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К ПРОВЕДЕНИЮ СОБРАНИЯ ПЕДАГОГИЧЕСКОГО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КОЛЛЕКТИВА</a:t>
            </a:r>
          </a:p>
          <a:p>
            <a:pPr marL="0" indent="0" algn="ctr">
              <a:buNone/>
            </a:pP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ru-RU" sz="2800" b="1" dirty="0">
                <a:hlinkClick r:id="rId2" action="ppaction://hlinkfile"/>
              </a:rPr>
              <a:t>Приказ </a:t>
            </a:r>
            <a:r>
              <a:rPr lang="ru-RU" sz="2800" b="1" dirty="0"/>
              <a:t>руководителя УО (отдела, управления) о выдвижении кандидатуры от администрации или </a:t>
            </a:r>
            <a:r>
              <a:rPr lang="ru-RU" sz="2800" b="1" dirty="0" err="1"/>
              <a:t>уполномоченн</a:t>
            </a:r>
            <a:r>
              <a:rPr lang="be-BY" sz="2800" b="1" dirty="0"/>
              <a:t>ого </a:t>
            </a:r>
            <a:r>
              <a:rPr lang="ru-RU" sz="2800" b="1" dirty="0"/>
              <a:t>им </a:t>
            </a:r>
            <a:r>
              <a:rPr lang="ru-RU" sz="2800" b="1" dirty="0" smtClean="0"/>
              <a:t>представителя.</a:t>
            </a:r>
            <a:endParaRPr lang="ru-RU" sz="2800" dirty="0"/>
          </a:p>
          <a:p>
            <a:pPr algn="just"/>
            <a:r>
              <a:rPr lang="ru-RU" sz="2800" b="1" dirty="0" smtClean="0">
                <a:hlinkClick r:id="rId3" action="ppaction://hlinkfile"/>
              </a:rPr>
              <a:t>Выписка</a:t>
            </a:r>
            <a:r>
              <a:rPr lang="ru-RU" sz="2800" b="1" dirty="0" smtClean="0"/>
              <a:t> </a:t>
            </a:r>
            <a:r>
              <a:rPr lang="ru-RU" sz="2800" b="1" dirty="0"/>
              <a:t>из протокола заседания профсоюзного комитета о делегировании представителя в </a:t>
            </a:r>
            <a:r>
              <a:rPr lang="ru-RU" sz="2800" b="1" dirty="0" smtClean="0"/>
              <a:t>АК.</a:t>
            </a:r>
            <a:endParaRPr lang="ru-RU" sz="28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5CB0B-7F0E-426B-9A3B-75D0D3BB101D}" type="datetime9">
              <a:rPr lang="ru-RU" smtClean="0"/>
              <a:t>07.01.2024 20:02:01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36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229200"/>
            <a:ext cx="8640960" cy="943000"/>
          </a:xfrm>
        </p:spPr>
        <p:txBody>
          <a:bodyPr>
            <a:noAutofit/>
          </a:bodyPr>
          <a:lstStyle/>
          <a:p>
            <a:r>
              <a:rPr lang="ru-RU" sz="2400" dirty="0"/>
              <a:t>ПОДГОТОВИТЕЛЬНЫЙ ЭТАП РАБОТЫ АТТЕСТАЦИОННОЙ КОМИССИИ (проводится до 1 октября текущего года)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20688"/>
            <a:ext cx="8352928" cy="388620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ПРОВЕДЕНИЕ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СОБРАНИЯ ПЕДАГОГИЧЕСКОГО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КОЛЛЕКТИВА</a:t>
            </a:r>
          </a:p>
          <a:p>
            <a:pPr marL="0" indent="0" algn="ctr">
              <a:buNone/>
            </a:pP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ru-RU" sz="2800" b="1" dirty="0">
                <a:hlinkClick r:id="rId2" action="ppaction://hlinkfile"/>
              </a:rPr>
              <a:t>Протокол </a:t>
            </a:r>
            <a:r>
              <a:rPr lang="ru-RU" sz="2800" b="1" dirty="0"/>
              <a:t>собрания </a:t>
            </a:r>
            <a:r>
              <a:rPr lang="ru-RU" sz="2800" b="1" i="1" dirty="0"/>
              <a:t>(отв.-  секретарь </a:t>
            </a:r>
            <a:r>
              <a:rPr lang="ru-RU" sz="2800" b="1" i="1" dirty="0" smtClean="0"/>
              <a:t>собрания</a:t>
            </a:r>
            <a:r>
              <a:rPr lang="ru-RU" sz="2800" b="1" i="1" dirty="0"/>
              <a:t>)</a:t>
            </a:r>
            <a:endParaRPr lang="ru-RU" sz="2800" dirty="0"/>
          </a:p>
          <a:p>
            <a:pPr algn="just"/>
            <a:r>
              <a:rPr lang="ru-RU" sz="2800" b="1" dirty="0" smtClean="0"/>
              <a:t>Протокол </a:t>
            </a:r>
            <a:r>
              <a:rPr lang="ru-RU" sz="2800" b="1" dirty="0"/>
              <a:t>счётной комиссии </a:t>
            </a:r>
            <a:r>
              <a:rPr lang="ru-RU" sz="2800" b="1" dirty="0">
                <a:hlinkClick r:id="rId3" action="ppaction://hlinkfile"/>
              </a:rPr>
              <a:t>№1</a:t>
            </a:r>
            <a:r>
              <a:rPr lang="ru-RU" sz="2800" b="1" dirty="0"/>
              <a:t> о распределении обязанностей </a:t>
            </a:r>
            <a:r>
              <a:rPr lang="ru-RU" sz="2800" b="1" i="1" dirty="0"/>
              <a:t>(отв.-  председатель счётной комиссии)</a:t>
            </a:r>
            <a:endParaRPr lang="ru-RU" sz="2800" dirty="0"/>
          </a:p>
          <a:p>
            <a:pPr algn="just"/>
            <a:r>
              <a:rPr lang="ru-RU" sz="2800" b="1" dirty="0" smtClean="0"/>
              <a:t>Протокол </a:t>
            </a:r>
            <a:r>
              <a:rPr lang="ru-RU" sz="2800" b="1" dirty="0"/>
              <a:t>счётной комиссии </a:t>
            </a:r>
            <a:r>
              <a:rPr lang="ru-RU" sz="2800" b="1" dirty="0">
                <a:hlinkClick r:id="rId4" action="ppaction://hlinkfile"/>
              </a:rPr>
              <a:t>№2</a:t>
            </a:r>
            <a:r>
              <a:rPr lang="ru-RU" sz="2800" b="1" dirty="0"/>
              <a:t> о результатах тайного голосования </a:t>
            </a:r>
            <a:r>
              <a:rPr lang="ru-RU" sz="2800" b="1" i="1" dirty="0"/>
              <a:t>(отв. - председатель счётной </a:t>
            </a:r>
            <a:r>
              <a:rPr lang="ru-RU" sz="2800" b="1" i="1" dirty="0" smtClean="0"/>
              <a:t>комиссии)</a:t>
            </a:r>
          </a:p>
          <a:p>
            <a:pPr algn="just"/>
            <a:r>
              <a:rPr lang="ru-RU" sz="2800" b="1" dirty="0">
                <a:hlinkClick r:id="rId5" action="ppaction://hlinkfile"/>
              </a:rPr>
              <a:t>Бюллетени </a:t>
            </a:r>
            <a:r>
              <a:rPr lang="ru-RU" sz="2800" b="1" dirty="0"/>
              <a:t>с результатами тайного голосования </a:t>
            </a:r>
            <a:r>
              <a:rPr lang="ru-RU" sz="2800" b="1" i="1" dirty="0"/>
              <a:t>(отв. - председатель счётной комиссии</a:t>
            </a:r>
            <a:r>
              <a:rPr lang="ru-RU" sz="2800" b="1" i="1" dirty="0" smtClean="0"/>
              <a:t>)</a:t>
            </a:r>
            <a:endParaRPr lang="ru-RU" sz="28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D759-8469-4BAC-88C8-6C9C6913D93F}" type="datetime9">
              <a:rPr lang="ru-RU" smtClean="0"/>
              <a:t>07.01.2024 20:02:01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06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229200"/>
            <a:ext cx="8640960" cy="943000"/>
          </a:xfrm>
        </p:spPr>
        <p:txBody>
          <a:bodyPr>
            <a:noAutofit/>
          </a:bodyPr>
          <a:lstStyle/>
          <a:p>
            <a:r>
              <a:rPr lang="ru-RU" sz="2400" dirty="0"/>
              <a:t>ПОДГОТОВИТЕЛЬНЫЙ ЭТАП РАБОТЫ АТТЕСТАЦИОННОЙ КОМИССИИ (проводится до 1 октября текущего года)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20688"/>
            <a:ext cx="8352928" cy="3886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ПОСЛЕ ВЫБОРОВ АТТЕСТАЦИОННОЙ КОМИССИИ</a:t>
            </a:r>
          </a:p>
          <a:p>
            <a:pPr marL="0" indent="0" algn="ctr">
              <a:buNone/>
            </a:pP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ru-RU" sz="2800" b="1" dirty="0" smtClean="0">
                <a:hlinkClick r:id="rId2" action="ppaction://hlinkfile"/>
              </a:rPr>
              <a:t>Протокол</a:t>
            </a:r>
            <a:r>
              <a:rPr lang="ru-RU" sz="2800" b="1" dirty="0" smtClean="0"/>
              <a:t> аттестационной комиссии о распределении обязанностей</a:t>
            </a:r>
            <a:endParaRPr lang="ru-RU" sz="2800" dirty="0"/>
          </a:p>
          <a:p>
            <a:r>
              <a:rPr lang="ru-RU" sz="2800" b="1" dirty="0">
                <a:hlinkClick r:id="rId3" action="ppaction://hlinkfile"/>
              </a:rPr>
              <a:t>Приказ </a:t>
            </a:r>
            <a:r>
              <a:rPr lang="ru-RU" sz="2800" b="1" dirty="0"/>
              <a:t>руководителя УО (отдела, управления) о создании аттестационной </a:t>
            </a:r>
            <a:r>
              <a:rPr lang="ru-RU" sz="2800" b="1" dirty="0" smtClean="0"/>
              <a:t>комиссии)</a:t>
            </a:r>
            <a:endParaRPr lang="ru-RU" sz="28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A2125-048A-44FD-ACF5-1249B2D464A6}" type="datetime9">
              <a:rPr lang="ru-RU" smtClean="0"/>
              <a:t>07.01.2024 20:02:01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72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654352"/>
            <a:ext cx="8352928" cy="943000"/>
          </a:xfrm>
        </p:spPr>
        <p:txBody>
          <a:bodyPr>
            <a:normAutofit/>
          </a:bodyPr>
          <a:lstStyle/>
          <a:p>
            <a:r>
              <a:rPr lang="ru-RU" sz="2700" dirty="0"/>
              <a:t>Примерный план работы аттестационной комиссии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4687865"/>
              </p:ext>
            </p:extLst>
          </p:nvPr>
        </p:nvGraphicFramePr>
        <p:xfrm>
          <a:off x="107504" y="90908"/>
          <a:ext cx="8964488" cy="5786364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7365262"/>
                <a:gridCol w="1599226"/>
              </a:tblGrid>
              <a:tr h="43200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 smtClean="0"/>
                        <a:t>ПОДГОТОВИТЕЛЬНЫЙ </a:t>
                      </a:r>
                      <a:r>
                        <a:rPr lang="ru-RU" sz="1800" baseline="0" dirty="0" smtClean="0"/>
                        <a:t>  ЭТАП</a:t>
                      </a:r>
                      <a:endParaRPr lang="ru-RU" sz="18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6000">
                <a:tc>
                  <a:txBody>
                    <a:bodyPr/>
                    <a:lstStyle/>
                    <a:p>
                      <a:pPr marL="65405" marR="8953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Собрание педагогического коллектива по избранию аттестационной комиссии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be-BY" sz="1800" dirty="0">
                          <a:effectLst/>
                        </a:rPr>
                        <a:t>до </a:t>
                      </a:r>
                      <a:r>
                        <a:rPr lang="ru-RU" sz="1800" dirty="0">
                          <a:effectLst/>
                        </a:rPr>
                        <a:t>01</a:t>
                      </a:r>
                      <a:r>
                        <a:rPr lang="be-BY" sz="1800" dirty="0">
                          <a:effectLst/>
                        </a:rPr>
                        <a:t>.10</a:t>
                      </a:r>
                      <a:endParaRPr lang="ru-RU" sz="18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(указывать год)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8102">
                <a:tc>
                  <a:txBody>
                    <a:bodyPr/>
                    <a:lstStyle/>
                    <a:p>
                      <a:pPr marL="65405" marR="8953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be-BY" sz="1800">
                          <a:effectLst/>
                        </a:rPr>
                        <a:t>Распределен</a:t>
                      </a:r>
                      <a:r>
                        <a:rPr lang="ru-RU" sz="1800">
                          <a:effectLst/>
                        </a:rPr>
                        <a:t>ие обязанностей между членами аттестационной комиссии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до 05.10.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8102">
                <a:tc>
                  <a:txBody>
                    <a:bodyPr/>
                    <a:lstStyle/>
                    <a:p>
                      <a:pPr marL="65405" marR="8953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Изучение нормативной правовой базы по вопросам аттестации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до 01.10.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65405" marR="8953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Проведение собеседований с педагогами</a:t>
                      </a:r>
                      <a:r>
                        <a:rPr lang="be-BY" sz="1800" dirty="0">
                          <a:effectLst/>
                        </a:rPr>
                        <a:t>, имеющими</a:t>
                      </a:r>
                      <a:r>
                        <a:rPr lang="ru-RU" sz="1800" dirty="0">
                          <a:effectLst/>
                        </a:rPr>
                        <a:t> право проходить аттестацию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до 30.03.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636203">
                <a:tc>
                  <a:txBody>
                    <a:bodyPr/>
                    <a:lstStyle/>
                    <a:p>
                      <a:pPr marL="65405" marR="8953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Изучение содержания личных дел, трудовых книжек пед</a:t>
                      </a:r>
                      <a:r>
                        <a:rPr lang="be-BY" sz="1800">
                          <a:effectLst/>
                        </a:rPr>
                        <a:t>агог</a:t>
                      </a:r>
                      <a:r>
                        <a:rPr lang="ru-RU" sz="1800">
                          <a:effectLst/>
                        </a:rPr>
                        <a:t>и</a:t>
                      </a:r>
                      <a:r>
                        <a:rPr lang="be-BY" sz="1800">
                          <a:effectLst/>
                        </a:rPr>
                        <a:t>ческих</a:t>
                      </a:r>
                      <a:r>
                        <a:rPr lang="ru-RU" sz="1800">
                          <a:effectLst/>
                        </a:rPr>
                        <a:t> работников, изъявивших желание проходить аттестацию на присвоение квалификационной категории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до 01.10.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8102">
                <a:tc>
                  <a:txBody>
                    <a:bodyPr/>
                    <a:lstStyle/>
                    <a:p>
                      <a:pPr marL="65405" marR="8953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Подготовка тестов, анкет, необходимых для проведения аттестации педагогических работников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до 01.10.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8102">
                <a:tc>
                  <a:txBody>
                    <a:bodyPr/>
                    <a:lstStyle/>
                    <a:p>
                      <a:pPr marL="65405" marR="8953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Создание перспективного плана аттестации педагогических работников 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be-BY" sz="1800">
                          <a:effectLst/>
                        </a:rPr>
                        <a:t>май</a:t>
                      </a:r>
                      <a:r>
                        <a:rPr lang="ru-RU" sz="1800">
                          <a:effectLst/>
                        </a:rPr>
                        <a:t> - </a:t>
                      </a:r>
                      <a:r>
                        <a:rPr lang="be-BY" sz="1800">
                          <a:effectLst/>
                        </a:rPr>
                        <a:t>сентябрь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8102">
                <a:tc>
                  <a:txBody>
                    <a:bodyPr/>
                    <a:lstStyle/>
                    <a:p>
                      <a:pPr marL="65405" marR="8953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Обновление методических рекомендаций «В помощь аттестуемым»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до 01.10.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8102">
                <a:tc>
                  <a:txBody>
                    <a:bodyPr/>
                    <a:lstStyle/>
                    <a:p>
                      <a:pPr marL="65405" marR="8953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Информация о работе аттестационной комиссии на педагогическом совете, совещаниях при директоре и т.д.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 течение года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49912">
                <a:tc>
                  <a:txBody>
                    <a:bodyPr/>
                    <a:lstStyle/>
                    <a:p>
                      <a:pPr marL="65405" marR="8953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Обновление материалов информационного стенда по аттестации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до 01.10. и в течение года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D4B66-CD57-42AD-8C68-AAFF8FFC328C}" type="datetime9">
              <a:rPr lang="ru-RU" smtClean="0"/>
              <a:t>07.01.2024 20:02:46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43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966567"/>
              </p:ext>
            </p:extLst>
          </p:nvPr>
        </p:nvGraphicFramePr>
        <p:xfrm>
          <a:off x="251520" y="502959"/>
          <a:ext cx="8640960" cy="480768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7099450"/>
                <a:gridCol w="1541510"/>
              </a:tblGrid>
              <a:tr h="304240">
                <a:tc gridSpan="2">
                  <a:txBody>
                    <a:bodyPr/>
                    <a:lstStyle/>
                    <a:p>
                      <a:pPr marL="228600" marR="1143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effectLst/>
                        </a:rPr>
                        <a:t>Организационный </a:t>
                      </a:r>
                      <a:r>
                        <a:rPr lang="ru-RU" sz="3200" dirty="0">
                          <a:effectLst/>
                        </a:rPr>
                        <a:t>этап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80000">
                <a:tc>
                  <a:txBody>
                    <a:bodyPr/>
                    <a:lstStyle/>
                    <a:p>
                      <a:pPr marL="65405" marR="8953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be-BY" sz="2000" dirty="0">
                          <a:effectLst/>
                        </a:rPr>
                        <a:t>Прием заявлений о прохождении аттестации на присвоение квалификационной категории (второй, первой, высшей), квалификационной категории “учитель-методист”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до 31.03.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1080000">
                <a:tc>
                  <a:txBody>
                    <a:bodyPr/>
                    <a:lstStyle/>
                    <a:p>
                      <a:pPr marL="65405" marR="8953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be-BY" sz="2000" dirty="0">
                          <a:effectLst/>
                        </a:rPr>
                        <a:t>Индивидуальное ознакомление аттестуемых педагогов с требованиями квалификационной категории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 индивидуальному плану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1080000">
                <a:tc>
                  <a:txBody>
                    <a:bodyPr/>
                    <a:lstStyle/>
                    <a:p>
                      <a:pPr marL="65405" marR="8953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be-BY" sz="2000" dirty="0">
                          <a:effectLst/>
                        </a:rPr>
                        <a:t>Утверждение графика прохождения аттестации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1080000">
                <a:tc>
                  <a:txBody>
                    <a:bodyPr/>
                    <a:lstStyle/>
                    <a:p>
                      <a:pPr marL="65405" marR="8953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be-BY" sz="2000">
                          <a:effectLst/>
                        </a:rPr>
                        <a:t>Составление и утверждение программы (плана) изучения педагогической деятельности аттестуемых педагогов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 учетом графика аттестации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7504" y="4637112"/>
            <a:ext cx="8058472" cy="1600200"/>
          </a:xfrm>
        </p:spPr>
        <p:txBody>
          <a:bodyPr>
            <a:normAutofit/>
          </a:bodyPr>
          <a:lstStyle/>
          <a:p>
            <a:r>
              <a:rPr lang="ru-RU" sz="2700" dirty="0"/>
              <a:t>Примерный план работы аттестационной комиссии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A081-A855-401F-9355-B64906B72AC2}" type="datetime9">
              <a:rPr lang="ru-RU" smtClean="0"/>
              <a:t>07.01.2024 20:02:46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07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5800899"/>
              </p:ext>
            </p:extLst>
          </p:nvPr>
        </p:nvGraphicFramePr>
        <p:xfrm>
          <a:off x="467544" y="1412776"/>
          <a:ext cx="8136904" cy="2064648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6690116"/>
                <a:gridCol w="1446788"/>
              </a:tblGrid>
              <a:tr h="540648">
                <a:tc gridSpan="2">
                  <a:txBody>
                    <a:bodyPr/>
                    <a:lstStyle/>
                    <a:p>
                      <a:pPr marL="0" marR="1143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 dirty="0" err="1" smtClean="0">
                          <a:effectLst/>
                        </a:rPr>
                        <a:t>Деятельностный</a:t>
                      </a:r>
                      <a:r>
                        <a:rPr lang="ru-RU" sz="2800" kern="1200" dirty="0" smtClean="0">
                          <a:effectLst/>
                        </a:rPr>
                        <a:t> </a:t>
                      </a:r>
                      <a:r>
                        <a:rPr lang="ru-RU" sz="2800" kern="1200" dirty="0">
                          <a:effectLst/>
                        </a:rPr>
                        <a:t>этап</a:t>
                      </a:r>
                      <a:endParaRPr lang="ru-RU" sz="2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89535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be-BY" sz="2000" kern="1200" dirty="0">
                          <a:effectLst/>
                        </a:rPr>
                        <a:t>Оказание методической помощи </a:t>
                      </a:r>
                      <a:r>
                        <a:rPr lang="be-BY" sz="2000" kern="1200" dirty="0" smtClean="0">
                          <a:effectLst/>
                        </a:rPr>
                        <a:t>аттестуемым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1143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effectLst/>
                        </a:rPr>
                        <a:t>в течение года</a:t>
                      </a:r>
                      <a:endParaRPr lang="ru-RU" sz="20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89535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be-BY" sz="2000" kern="1200" dirty="0">
                          <a:effectLst/>
                        </a:rPr>
                        <a:t>Организация и изучение деятельности  аттестуемых педагогических работников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</a:rPr>
                        <a:t>с учетом программы (плана) 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02488" cy="654968"/>
          </a:xfrm>
        </p:spPr>
        <p:txBody>
          <a:bodyPr>
            <a:normAutofit/>
          </a:bodyPr>
          <a:lstStyle/>
          <a:p>
            <a:r>
              <a:rPr lang="ru-RU" sz="2700" dirty="0"/>
              <a:t>Примерный план работы аттестационной комиссии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921C-DE50-4D47-B75E-B02F40621E61}" type="datetime9">
              <a:rPr lang="ru-RU" smtClean="0"/>
              <a:t>07.01.2024 20:02:46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20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6950452"/>
              </p:ext>
            </p:extLst>
          </p:nvPr>
        </p:nvGraphicFramePr>
        <p:xfrm>
          <a:off x="395536" y="535280"/>
          <a:ext cx="8424935" cy="469392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6926934"/>
                <a:gridCol w="1498001"/>
              </a:tblGrid>
              <a:tr h="0">
                <a:tc gridSpan="2">
                  <a:txBody>
                    <a:bodyPr/>
                    <a:lstStyle/>
                    <a:p>
                      <a:pPr marL="114300" marR="1143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Этап </a:t>
                      </a:r>
                      <a:r>
                        <a:rPr lang="ru-RU" sz="2800" dirty="0">
                          <a:effectLst/>
                        </a:rPr>
                        <a:t>оформления документации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65405" marR="8953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be-BY" sz="2000" dirty="0">
                          <a:effectLst/>
                        </a:rPr>
                        <a:t>Обработка и анализ полученных материалов, подготовка квалификационных характеристик аттестуемых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 учетом программы (плана)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65405" marR="8953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be-BY" sz="2000">
                          <a:effectLst/>
                        </a:rPr>
                        <a:t>Подготовка аналитической информации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65405" marR="8953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be-BY" sz="2000">
                          <a:effectLst/>
                        </a:rPr>
                        <a:t>Проведение заседаний аттестационной комиссии (оформление бюллетеней).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в соотв. с  графиком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65405" marR="8953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be-BY" sz="2000">
                          <a:effectLst/>
                        </a:rPr>
                        <a:t>Оформление протоколов заседаний аттестационной комиссии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по графику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65405" marR="8953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be-BY" sz="2000">
                          <a:effectLst/>
                        </a:rPr>
                        <a:t>Представление руководителю выписки из протокола заседания аттестационной комиссии о решении, принятом в отношении педагогического работника, проходившего аттестацию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после аттестационного собеседования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65405" marR="8953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be-BY" sz="2000" dirty="0">
                          <a:effectLst/>
                        </a:rPr>
                        <a:t>Контроль своевременного оформления записи о прохождении аттестации в трудовой книжке аттестуемого педагога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постоянно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5496" y="5582344"/>
            <a:ext cx="8064896" cy="654968"/>
          </a:xfrm>
        </p:spPr>
        <p:txBody>
          <a:bodyPr>
            <a:normAutofit/>
          </a:bodyPr>
          <a:lstStyle/>
          <a:p>
            <a:r>
              <a:rPr lang="ru-RU" sz="2700" dirty="0"/>
              <a:t>Примерный план работы аттестационной комиссии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BB5D-9C3F-401E-9E67-4E6549C829F5}" type="datetime9">
              <a:rPr lang="ru-RU" smtClean="0"/>
              <a:t>07.01.2024 20:02:46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347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6928331"/>
              </p:ext>
            </p:extLst>
          </p:nvPr>
        </p:nvGraphicFramePr>
        <p:xfrm>
          <a:off x="539552" y="1846704"/>
          <a:ext cx="8136904" cy="1150248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6690116"/>
                <a:gridCol w="1446788"/>
              </a:tblGrid>
              <a:tr h="540648">
                <a:tc gridSpan="2">
                  <a:txBody>
                    <a:bodyPr/>
                    <a:lstStyle/>
                    <a:p>
                      <a:pPr marL="0" marR="1143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Аналитический этап</a:t>
                      </a:r>
                      <a:endParaRPr lang="ru-RU" sz="28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89535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be-BY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Отчет о работе аттестационной комиссии за 20__/20__ учебный год</a:t>
                      </a:r>
                      <a:endParaRPr lang="ru-RU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1143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июнь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02488" cy="654968"/>
          </a:xfrm>
        </p:spPr>
        <p:txBody>
          <a:bodyPr>
            <a:normAutofit/>
          </a:bodyPr>
          <a:lstStyle/>
          <a:p>
            <a:r>
              <a:rPr lang="ru-RU" sz="2700" dirty="0"/>
              <a:t>Примерный план работы аттестационной комиссии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9FB1-9B38-4E91-A034-E97B7E36372A}" type="datetime9">
              <a:rPr lang="ru-RU" smtClean="0"/>
              <a:t>07.01.2024 20:02:46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94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ПРОЦЕДУРА  </a:t>
            </a:r>
            <a:r>
              <a:rPr lang="ru-RU" dirty="0"/>
              <a:t>АТТЕСТАЦИИ НА ПРИСВОЕНИЕ </a:t>
            </a:r>
            <a:r>
              <a:rPr lang="en-US" dirty="0"/>
              <a:t>II</a:t>
            </a:r>
            <a:r>
              <a:rPr lang="ru-RU" dirty="0"/>
              <a:t> И </a:t>
            </a:r>
            <a:r>
              <a:rPr lang="en-US" dirty="0"/>
              <a:t>I</a:t>
            </a:r>
            <a:r>
              <a:rPr lang="ru-RU" dirty="0"/>
              <a:t> КВАЛИФИКАЦИОНН</a:t>
            </a:r>
            <a:r>
              <a:rPr lang="be-BY" dirty="0"/>
              <a:t>ЫХ</a:t>
            </a:r>
            <a:r>
              <a:rPr lang="ru-RU" dirty="0"/>
              <a:t> КАТЕГОРИЙ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8C9A8-F810-4901-8A42-DF726B321969}" type="datetime9">
              <a:rPr lang="ru-RU" smtClean="0"/>
              <a:t>07.01.2024 20:02:46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92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726360"/>
            <a:ext cx="7626424" cy="943000"/>
          </a:xfrm>
        </p:spPr>
        <p:txBody>
          <a:bodyPr>
            <a:noAutofit/>
          </a:bodyPr>
          <a:lstStyle/>
          <a:p>
            <a:r>
              <a:rPr lang="ru-RU" sz="2800" dirty="0"/>
              <a:t>ПРОЦЕДУРА АТТЕСТАЦИИ НА ПРИСВОЕНИЕ </a:t>
            </a:r>
            <a:r>
              <a:rPr lang="en-US" sz="2800" dirty="0"/>
              <a:t>II</a:t>
            </a:r>
            <a:r>
              <a:rPr lang="ru-RU" sz="2800" dirty="0"/>
              <a:t> И </a:t>
            </a:r>
            <a:r>
              <a:rPr lang="en-US" sz="2800" dirty="0"/>
              <a:t>I</a:t>
            </a:r>
            <a:r>
              <a:rPr lang="ru-RU" sz="2800" dirty="0"/>
              <a:t> КВАЛИФИКАЦИОНН</a:t>
            </a:r>
            <a:r>
              <a:rPr lang="be-BY" sz="2800" dirty="0"/>
              <a:t>ЫХ</a:t>
            </a:r>
            <a:r>
              <a:rPr lang="ru-RU" sz="2800" dirty="0"/>
              <a:t> КАТЕГОРИЙ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6976"/>
            <a:ext cx="8352928" cy="3886200"/>
          </a:xfrm>
        </p:spPr>
        <p:txBody>
          <a:bodyPr>
            <a:noAutofit/>
          </a:bodyPr>
          <a:lstStyle/>
          <a:p>
            <a:pPr algn="just"/>
            <a:r>
              <a:rPr lang="ru-RU" sz="2800" dirty="0"/>
              <a:t>Прием </a:t>
            </a:r>
            <a:r>
              <a:rPr lang="ru-RU" sz="2800" dirty="0">
                <a:hlinkClick r:id="rId2" action="ppaction://hlinkfile"/>
              </a:rPr>
              <a:t>заявлений </a:t>
            </a:r>
            <a:r>
              <a:rPr lang="ru-RU" sz="2800" dirty="0"/>
              <a:t>от педагогических работников, которые выразили желание пройти аттестацию на </a:t>
            </a:r>
            <a:r>
              <a:rPr lang="ru-RU" sz="2800" dirty="0">
                <a:hlinkClick r:id="rId3" action="ppaction://hlinkfile"/>
              </a:rPr>
              <a:t>присвоение </a:t>
            </a:r>
            <a:r>
              <a:rPr lang="ru-RU" sz="2800" dirty="0"/>
              <a:t>квалификационной </a:t>
            </a:r>
            <a:r>
              <a:rPr lang="ru-RU" sz="2800" dirty="0" smtClean="0"/>
              <a:t>категории (до31.03. 20__ года)</a:t>
            </a:r>
            <a:endParaRPr lang="ru-RU" sz="2800" dirty="0"/>
          </a:p>
          <a:p>
            <a:pPr algn="just"/>
            <a:r>
              <a:rPr lang="ru-RU" sz="2800" dirty="0" smtClean="0"/>
              <a:t>2</a:t>
            </a:r>
            <a:r>
              <a:rPr lang="ru-RU" sz="2800" dirty="0"/>
              <a:t>. Регистрация заявлений в </a:t>
            </a:r>
            <a:r>
              <a:rPr lang="ru-RU" sz="2800" dirty="0">
                <a:hlinkClick r:id="rId4" action="ppaction://hlinkfile"/>
              </a:rPr>
              <a:t>журнале </a:t>
            </a:r>
            <a:r>
              <a:rPr lang="ru-RU" sz="2800" i="1" dirty="0"/>
              <a:t>(на заявлении указать регистрационный номер по журналу, поставить резолюцию</a:t>
            </a:r>
            <a:r>
              <a:rPr lang="ru-RU" sz="2800" i="1" dirty="0" smtClean="0"/>
              <a:t>)</a:t>
            </a:r>
          </a:p>
          <a:p>
            <a:pPr marL="0" lvl="0" indent="0" algn="just">
              <a:buNone/>
            </a:pPr>
            <a:r>
              <a:rPr lang="ru-RU" sz="2800" b="1" i="1" u="sng" dirty="0">
                <a:solidFill>
                  <a:schemeClr val="accent1">
                    <a:lumMod val="75000"/>
                  </a:schemeClr>
                </a:solidFill>
              </a:rPr>
              <a:t>Примечание: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i="1" dirty="0">
                <a:solidFill>
                  <a:schemeClr val="accent1">
                    <a:lumMod val="75000"/>
                  </a:schemeClr>
                </a:solidFill>
              </a:rPr>
              <a:t>в случае</a:t>
            </a:r>
            <a:r>
              <a:rPr lang="be-BY" sz="2800" i="1" dirty="0">
                <a:solidFill>
                  <a:schemeClr val="accent1">
                    <a:lumMod val="75000"/>
                  </a:schemeClr>
                </a:solidFill>
              </a:rPr>
              <a:t> использования п.20‘ Инструкции, заявление пишется после положительного ответа на </a:t>
            </a:r>
            <a:r>
              <a:rPr lang="be-BY" sz="2800" i="1" dirty="0">
                <a:solidFill>
                  <a:schemeClr val="accent1">
                    <a:lumMod val="75000"/>
                  </a:schemeClr>
                </a:solidFill>
                <a:hlinkClick r:id="rId5" action="ppaction://hlinkfile"/>
              </a:rPr>
              <a:t>ходатайство</a:t>
            </a:r>
            <a:r>
              <a:rPr lang="ru-RU" sz="2800" i="1" dirty="0">
                <a:solidFill>
                  <a:schemeClr val="accent1">
                    <a:lumMod val="75000"/>
                  </a:schemeClr>
                </a:solidFill>
                <a:hlinkClick r:id="rId5" action="ppaction://hlinkfile"/>
              </a:rPr>
              <a:t> </a:t>
            </a:r>
            <a:endParaRPr lang="ru-RU" sz="2800" dirty="0"/>
          </a:p>
          <a:p>
            <a:pPr algn="just"/>
            <a:endParaRPr lang="ru-RU" sz="28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2CEA-09BE-4054-8BD2-49E0D9DB3E3D}" type="datetime9">
              <a:rPr lang="ru-RU" smtClean="0"/>
              <a:t>07.01.2024 20:02:46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09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229200"/>
            <a:ext cx="7626424" cy="943000"/>
          </a:xfrm>
        </p:spPr>
        <p:txBody>
          <a:bodyPr>
            <a:noAutofit/>
          </a:bodyPr>
          <a:lstStyle/>
          <a:p>
            <a:r>
              <a:rPr lang="ru-RU" sz="2800" dirty="0"/>
              <a:t>ПРОЦЕДУРА АТТЕСТАЦИИ НА ПРИСВОЕНИЕ </a:t>
            </a:r>
            <a:r>
              <a:rPr lang="en-US" sz="2800" dirty="0"/>
              <a:t>II</a:t>
            </a:r>
            <a:r>
              <a:rPr lang="ru-RU" sz="2800" dirty="0"/>
              <a:t> И </a:t>
            </a:r>
            <a:r>
              <a:rPr lang="en-US" sz="2800" dirty="0"/>
              <a:t>I</a:t>
            </a:r>
            <a:r>
              <a:rPr lang="ru-RU" sz="2800" dirty="0"/>
              <a:t> КВАЛИФИКАЦИОНН</a:t>
            </a:r>
            <a:r>
              <a:rPr lang="be-BY" sz="2800" dirty="0"/>
              <a:t>ЫХ</a:t>
            </a:r>
            <a:r>
              <a:rPr lang="ru-RU" sz="2800" dirty="0"/>
              <a:t> КАТЕГОРИЙ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568952" cy="447139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endParaRPr lang="ru-RU" dirty="0" smtClean="0"/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НА ОЧЕРЕДНОМ ЗАСЕДАНИИ АТТЕСТАЦИОННОЙ КОМИССИИ</a:t>
            </a:r>
          </a:p>
          <a:p>
            <a:pPr lvl="0" algn="just">
              <a:spcBef>
                <a:spcPts val="0"/>
              </a:spcBef>
            </a:pPr>
            <a:r>
              <a:rPr lang="ru-RU" dirty="0" smtClean="0"/>
              <a:t>рассмотрение </a:t>
            </a:r>
            <a:r>
              <a:rPr lang="ru-RU" dirty="0"/>
              <a:t>заявлений (по каждому претенденту отдельно), при этом проверяются обязательные условия допуска: </a:t>
            </a:r>
            <a:r>
              <a:rPr lang="ru-RU" sz="2400" dirty="0" smtClean="0"/>
              <a:t>соответствие </a:t>
            </a:r>
            <a:r>
              <a:rPr lang="ru-RU" sz="2400" dirty="0"/>
              <a:t>полученного образования квалификационным требованиям; </a:t>
            </a:r>
            <a:r>
              <a:rPr lang="ru-RU" sz="2400" dirty="0" smtClean="0"/>
              <a:t>наличие </a:t>
            </a:r>
            <a:r>
              <a:rPr lang="ru-RU" sz="2400" dirty="0"/>
              <a:t>стажа работы; </a:t>
            </a:r>
            <a:r>
              <a:rPr lang="ru-RU" sz="2400" dirty="0" smtClean="0"/>
              <a:t>освоение </a:t>
            </a:r>
            <a:r>
              <a:rPr lang="ru-RU" sz="2400" dirty="0"/>
              <a:t>содержания образовательной программы повышения </a:t>
            </a:r>
            <a:r>
              <a:rPr lang="ru-RU" sz="2400" dirty="0" smtClean="0"/>
              <a:t>квалификации.</a:t>
            </a:r>
          </a:p>
          <a:p>
            <a:pPr lvl="0" algn="just">
              <a:spcBef>
                <a:spcPts val="0"/>
              </a:spcBef>
            </a:pPr>
            <a:r>
              <a:rPr lang="ru-RU" dirty="0" smtClean="0"/>
              <a:t>принятие </a:t>
            </a:r>
            <a:r>
              <a:rPr lang="ru-RU" dirty="0">
                <a:hlinkClick r:id="rId2" action="ppaction://hlinkfile"/>
              </a:rPr>
              <a:t>решения </a:t>
            </a:r>
            <a:r>
              <a:rPr lang="ru-RU" dirty="0"/>
              <a:t>о допуске к аттестации или отказе в допуске (по каждому претенденту отдельно</a:t>
            </a:r>
            <a:r>
              <a:rPr lang="ru-RU" dirty="0" smtClean="0"/>
              <a:t>).</a:t>
            </a:r>
          </a:p>
          <a:p>
            <a:pPr algn="just">
              <a:spcBef>
                <a:spcPts val="0"/>
              </a:spcBef>
            </a:pPr>
            <a:r>
              <a:rPr lang="ru-RU" i="1" dirty="0" smtClean="0"/>
              <a:t> </a:t>
            </a:r>
            <a:r>
              <a:rPr lang="ru-RU" i="1" dirty="0">
                <a:hlinkClick r:id="rId3" action="ppaction://hlinkfile"/>
              </a:rPr>
              <a:t>Приказ </a:t>
            </a:r>
            <a:r>
              <a:rPr lang="ru-RU" i="1" dirty="0"/>
              <a:t>руководителя УО (отдела) о проведении аттестации (п. 22 Инструкции) </a:t>
            </a:r>
            <a:endParaRPr lang="ru-RU" sz="66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E5CBE-62DB-40F9-B83F-09A708F7E219}" type="datetime9">
              <a:rPr lang="ru-RU" smtClean="0"/>
              <a:t>07.01.2024 20:02:46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56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229200"/>
            <a:ext cx="7626424" cy="943000"/>
          </a:xfrm>
        </p:spPr>
        <p:txBody>
          <a:bodyPr>
            <a:noAutofit/>
          </a:bodyPr>
          <a:lstStyle/>
          <a:p>
            <a:r>
              <a:rPr lang="ru-RU" sz="2800" dirty="0"/>
              <a:t>ПРОЦЕДУРА АТТЕСТАЦИИ НА ПРИСВОЕНИЕ </a:t>
            </a:r>
            <a:r>
              <a:rPr lang="en-US" sz="2800" dirty="0"/>
              <a:t>II</a:t>
            </a:r>
            <a:r>
              <a:rPr lang="ru-RU" sz="2800" dirty="0"/>
              <a:t> И </a:t>
            </a:r>
            <a:r>
              <a:rPr lang="en-US" sz="2800" dirty="0"/>
              <a:t>I</a:t>
            </a:r>
            <a:r>
              <a:rPr lang="ru-RU" sz="2800" dirty="0"/>
              <a:t> КВАЛИФИКАЦИОНН</a:t>
            </a:r>
            <a:r>
              <a:rPr lang="be-BY" sz="2800" dirty="0"/>
              <a:t>ЫХ</a:t>
            </a:r>
            <a:r>
              <a:rPr lang="ru-RU" sz="2800" dirty="0"/>
              <a:t> КАТЕГОРИЙ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8568952" cy="447139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endParaRPr lang="ru-RU" dirty="0" smtClean="0"/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 ТЕЧЕНИЕ ПОСЛЕДУЮЩИХ ДВУХ МЕСЯЦЕВ</a:t>
            </a:r>
          </a:p>
          <a:p>
            <a:pPr marL="0" lvl="0" indent="0" algn="ctr">
              <a:spcBef>
                <a:spcPts val="0"/>
              </a:spcBef>
              <a:buNone/>
            </a:pP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lvl="0" algn="just"/>
            <a:r>
              <a:rPr lang="ru-RU" dirty="0"/>
              <a:t>Изучение </a:t>
            </a:r>
            <a:r>
              <a:rPr lang="ru-RU" dirty="0">
                <a:hlinkClick r:id="rId2" action="ppaction://hlinkfile"/>
              </a:rPr>
              <a:t>педагогической деятельности </a:t>
            </a:r>
            <a:r>
              <a:rPr lang="ru-RU" dirty="0"/>
              <a:t>аттестуемого за последние два года в соответствии с </a:t>
            </a:r>
            <a:r>
              <a:rPr lang="ru-RU" dirty="0">
                <a:hlinkClick r:id="rId3" action="ppaction://hlinkfile"/>
              </a:rPr>
              <a:t>графиком</a:t>
            </a:r>
            <a:r>
              <a:rPr lang="ru-RU" dirty="0"/>
              <a:t> (см.чч.1-2, подп.1 ч.5 п.23 Инструкции)</a:t>
            </a:r>
          </a:p>
          <a:p>
            <a:endParaRPr lang="ru-RU" dirty="0"/>
          </a:p>
          <a:p>
            <a:pPr algn="just"/>
            <a:r>
              <a:rPr lang="ru-RU" dirty="0"/>
              <a:t>Составление </a:t>
            </a:r>
            <a:r>
              <a:rPr lang="ru-RU" dirty="0">
                <a:hlinkClick r:id="rId4" action="ppaction://hlinkfile"/>
              </a:rPr>
              <a:t>аналитической </a:t>
            </a:r>
            <a:r>
              <a:rPr lang="ru-RU" dirty="0"/>
              <a:t>информации и аттестационной характеристики, которая </a:t>
            </a:r>
            <a:r>
              <a:rPr lang="ru-RU" dirty="0">
                <a:hlinkClick r:id="rId5" action="ppaction://hlinkfile"/>
              </a:rPr>
              <a:t>согласовывается </a:t>
            </a:r>
            <a:r>
              <a:rPr lang="ru-RU" dirty="0"/>
              <a:t>с профсоюзным комитетом; оба документа подписываются</a:t>
            </a:r>
            <a:r>
              <a:rPr lang="be-BY" dirty="0"/>
              <a:t> руковод</a:t>
            </a:r>
            <a:r>
              <a:rPr lang="ru-RU" dirty="0"/>
              <a:t>и</a:t>
            </a:r>
            <a:r>
              <a:rPr lang="be-BY" dirty="0"/>
              <a:t>телем УО (отдела, </a:t>
            </a:r>
            <a:r>
              <a:rPr lang="be-BY" dirty="0" smtClean="0"/>
              <a:t>управления)</a:t>
            </a:r>
            <a:r>
              <a:rPr lang="ru-RU" i="1" dirty="0" smtClean="0"/>
              <a:t> </a:t>
            </a:r>
            <a:endParaRPr lang="ru-RU" sz="66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16B77-D243-4A14-A334-196F264F759F}" type="datetime9">
              <a:rPr lang="ru-RU" smtClean="0"/>
              <a:t>07.01.2024 20:02:46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67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229200"/>
            <a:ext cx="7626424" cy="943000"/>
          </a:xfrm>
        </p:spPr>
        <p:txBody>
          <a:bodyPr>
            <a:noAutofit/>
          </a:bodyPr>
          <a:lstStyle/>
          <a:p>
            <a:r>
              <a:rPr lang="ru-RU" sz="2800" dirty="0"/>
              <a:t>ПРОЦЕДУРА АТТЕСТАЦИИ НА ПРИСВОЕНИЕ </a:t>
            </a:r>
            <a:r>
              <a:rPr lang="en-US" sz="2800" dirty="0"/>
              <a:t>II</a:t>
            </a:r>
            <a:r>
              <a:rPr lang="ru-RU" sz="2800" dirty="0"/>
              <a:t> И </a:t>
            </a:r>
            <a:r>
              <a:rPr lang="en-US" sz="2800" dirty="0"/>
              <a:t>I</a:t>
            </a:r>
            <a:r>
              <a:rPr lang="ru-RU" sz="2800" dirty="0"/>
              <a:t> КВАЛИФИКАЦИОНН</a:t>
            </a:r>
            <a:r>
              <a:rPr lang="be-BY" sz="2800" dirty="0"/>
              <a:t>ЫХ</a:t>
            </a:r>
            <a:r>
              <a:rPr lang="ru-RU" sz="2800" dirty="0"/>
              <a:t> КАТЕГОРИЙ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8568952" cy="447139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endParaRPr lang="ru-RU" dirty="0" smtClean="0"/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 7 (10) ДНЕЙ ДО ЗАСЕДАНИЯ АТТЕСТАЦИОННОЙ КОМИССИИ</a:t>
            </a:r>
          </a:p>
          <a:p>
            <a:pPr marL="0" lvl="0" indent="0" algn="ctr">
              <a:spcBef>
                <a:spcPts val="0"/>
              </a:spcBef>
              <a:buNone/>
            </a:pP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lvl="0" algn="just"/>
            <a:r>
              <a:rPr lang="ru-RU" dirty="0"/>
              <a:t>Ознакомление аттестуемых с аналитической информацией и аттестационной характеристикой под роспись с указанием даты ознакомления (чч.3 - 4 п.23 </a:t>
            </a:r>
            <a:r>
              <a:rPr lang="ru-RU" dirty="0" smtClean="0"/>
              <a:t>Инструкции)</a:t>
            </a:r>
            <a:endParaRPr lang="ru-RU" sz="66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0B81-C0DC-43FE-B3F5-7388013FBA61}" type="datetime9">
              <a:rPr lang="ru-RU" smtClean="0"/>
              <a:t>07.01.2024 20:02:46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13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726360"/>
            <a:ext cx="7626424" cy="943000"/>
          </a:xfrm>
        </p:spPr>
        <p:txBody>
          <a:bodyPr>
            <a:noAutofit/>
          </a:bodyPr>
          <a:lstStyle/>
          <a:p>
            <a:r>
              <a:rPr lang="ru-RU" sz="2800" dirty="0"/>
              <a:t>ПРОЦЕДУРА АТТЕСТАЦИИ НА ПРИСВОЕНИЕ </a:t>
            </a:r>
            <a:r>
              <a:rPr lang="en-US" sz="2800" dirty="0"/>
              <a:t>II</a:t>
            </a:r>
            <a:r>
              <a:rPr lang="ru-RU" sz="2800" dirty="0"/>
              <a:t> И </a:t>
            </a:r>
            <a:r>
              <a:rPr lang="en-US" sz="2800" dirty="0"/>
              <a:t>I</a:t>
            </a:r>
            <a:r>
              <a:rPr lang="ru-RU" sz="2800" dirty="0"/>
              <a:t> КВАЛИФИКАЦИОНН</a:t>
            </a:r>
            <a:r>
              <a:rPr lang="be-BY" sz="2800" dirty="0"/>
              <a:t>ЫХ</a:t>
            </a:r>
            <a:r>
              <a:rPr lang="ru-RU" sz="2800" dirty="0"/>
              <a:t> КАТЕГОРИЙ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13792"/>
            <a:ext cx="8892480" cy="447139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endParaRPr lang="ru-RU" dirty="0" smtClean="0"/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ЗАСЕДАНИЕ АТТЕСТАЦИОННОЙ КОМИССИИ</a:t>
            </a:r>
          </a:p>
          <a:p>
            <a:pPr algn="just"/>
            <a:r>
              <a:rPr lang="ru-RU" dirty="0" smtClean="0"/>
              <a:t>Аттестационное </a:t>
            </a:r>
            <a:r>
              <a:rPr lang="ru-RU" dirty="0"/>
              <a:t>собеседование (с каждым аттестуемым отдельно); голосование (</a:t>
            </a:r>
            <a:r>
              <a:rPr lang="ru-RU" dirty="0">
                <a:hlinkClick r:id="rId2" action="ppaction://hlinkfile"/>
              </a:rPr>
              <a:t>тайное</a:t>
            </a:r>
            <a:r>
              <a:rPr lang="ru-RU" dirty="0"/>
              <a:t> или открытое); принятие решения (по каждому претенденту отдельно, под роспись</a:t>
            </a:r>
            <a:r>
              <a:rPr lang="ru-RU" dirty="0" smtClean="0"/>
              <a:t>)</a:t>
            </a:r>
            <a:endParaRPr lang="ru-RU" dirty="0"/>
          </a:p>
          <a:p>
            <a:pPr algn="just"/>
            <a:r>
              <a:rPr lang="ru-RU" dirty="0" smtClean="0"/>
              <a:t>Заседание </a:t>
            </a:r>
            <a:r>
              <a:rPr lang="ru-RU" dirty="0"/>
              <a:t>АК оформляется </a:t>
            </a:r>
            <a:r>
              <a:rPr lang="ru-RU" dirty="0">
                <a:hlinkClick r:id="rId3" action="ppaction://hlinkfile"/>
              </a:rPr>
              <a:t>протоколом</a:t>
            </a:r>
            <a:r>
              <a:rPr lang="ru-RU" dirty="0"/>
              <a:t>, в котором подробно фиксируется содержание аттестационного собеседования (в том числе рекомендации, которые даются аттестуемому). Протокол подписывается председателем и всеми членами АК, принимавшими участие в голосовании</a:t>
            </a:r>
            <a:r>
              <a:rPr lang="ru-RU" dirty="0" smtClean="0"/>
              <a:t>.</a:t>
            </a:r>
            <a:endParaRPr lang="ru-RU" dirty="0"/>
          </a:p>
          <a:p>
            <a:pPr algn="just"/>
            <a:r>
              <a:rPr lang="ru-RU" dirty="0" smtClean="0"/>
              <a:t>Выписка </a:t>
            </a:r>
            <a:r>
              <a:rPr lang="ru-RU" dirty="0"/>
              <a:t>из протокола заседания АК </a:t>
            </a:r>
            <a:r>
              <a:rPr lang="ru-RU" b="1" u="sng" dirty="0"/>
              <a:t>в тот же день</a:t>
            </a:r>
            <a:r>
              <a:rPr lang="ru-RU" dirty="0"/>
              <a:t> передаётся в приемную УО (отдела, управления).</a:t>
            </a:r>
          </a:p>
          <a:p>
            <a:pPr algn="just"/>
            <a:r>
              <a:rPr lang="ru-RU" i="1" dirty="0" smtClean="0"/>
              <a:t>На </a:t>
            </a:r>
            <a:r>
              <a:rPr lang="ru-RU" i="1" dirty="0"/>
              <a:t>основании выписки составляется </a:t>
            </a:r>
            <a:r>
              <a:rPr lang="ru-RU" i="1" dirty="0">
                <a:hlinkClick r:id="rId4" action="ppaction://hlinkfile"/>
              </a:rPr>
              <a:t>приказ </a:t>
            </a:r>
            <a:r>
              <a:rPr lang="ru-RU" i="1" dirty="0"/>
              <a:t>руководителя УО (отдела) о присвоении категории, запись вносится в трудовую книжку</a:t>
            </a:r>
            <a:endParaRPr lang="ru-RU" sz="66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845EA-2E7D-487F-BB9D-6114F461023A}" type="datetime9">
              <a:rPr lang="ru-RU" smtClean="0"/>
              <a:t>07.01.2024 20:02:47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53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ПРОЦЕДУРА  </a:t>
            </a:r>
            <a:r>
              <a:rPr lang="ru-RU" dirty="0"/>
              <a:t>АТТЕСТАЦИИ НА ПОДТВЕРЖДЕНИЕ </a:t>
            </a:r>
            <a:r>
              <a:rPr lang="en-US" dirty="0"/>
              <a:t>II</a:t>
            </a:r>
            <a:r>
              <a:rPr lang="ru-RU" dirty="0"/>
              <a:t> И </a:t>
            </a:r>
            <a:r>
              <a:rPr lang="en-US" dirty="0"/>
              <a:t>I</a:t>
            </a:r>
            <a:r>
              <a:rPr lang="ru-RU" dirty="0"/>
              <a:t> КВАЛИФИКАЦИОНН</a:t>
            </a:r>
            <a:r>
              <a:rPr lang="be-BY" dirty="0"/>
              <a:t>ЫХ</a:t>
            </a:r>
            <a:r>
              <a:rPr lang="ru-RU" dirty="0"/>
              <a:t> КАТЕГОРИЙ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8C9A8-F810-4901-8A42-DF726B321969}" type="datetime9">
              <a:rPr lang="ru-RU" smtClean="0"/>
              <a:t>07.01.2024 20:02:47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229200"/>
            <a:ext cx="7626424" cy="943000"/>
          </a:xfrm>
        </p:spPr>
        <p:txBody>
          <a:bodyPr>
            <a:noAutofit/>
          </a:bodyPr>
          <a:lstStyle/>
          <a:p>
            <a:r>
              <a:rPr lang="ru-RU" sz="2800" dirty="0"/>
              <a:t>ПРОЦЕДУРА АТТЕСТАЦИИ НА </a:t>
            </a:r>
            <a:r>
              <a:rPr lang="ru-RU" sz="2800" dirty="0" smtClean="0"/>
              <a:t>ПОДТВЕРЖДЕНИЕ </a:t>
            </a:r>
            <a:r>
              <a:rPr lang="en-US" sz="2800" dirty="0"/>
              <a:t>II</a:t>
            </a:r>
            <a:r>
              <a:rPr lang="ru-RU" sz="2800" dirty="0"/>
              <a:t> И </a:t>
            </a:r>
            <a:r>
              <a:rPr lang="en-US" sz="2800" dirty="0"/>
              <a:t>I</a:t>
            </a:r>
            <a:r>
              <a:rPr lang="ru-RU" sz="2800" dirty="0"/>
              <a:t> КВАЛИФИКАЦИОНН</a:t>
            </a:r>
            <a:r>
              <a:rPr lang="be-BY" sz="2800" dirty="0"/>
              <a:t>ЫХ</a:t>
            </a:r>
            <a:r>
              <a:rPr lang="ru-RU" sz="2800" dirty="0"/>
              <a:t> КАТЕГОРИЙ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85800"/>
            <a:ext cx="8352928" cy="3886200"/>
          </a:xfrm>
        </p:spPr>
        <p:txBody>
          <a:bodyPr>
            <a:noAutofit/>
          </a:bodyPr>
          <a:lstStyle/>
          <a:p>
            <a:pPr algn="just"/>
            <a:r>
              <a:rPr lang="ru-RU" sz="2800" dirty="0">
                <a:hlinkClick r:id="rId2" action="ppaction://hlinkfile"/>
              </a:rPr>
              <a:t>Приказ</a:t>
            </a:r>
            <a:r>
              <a:rPr lang="ru-RU" sz="2800" dirty="0"/>
              <a:t> о проведении обязательной аттестации (основание для издания приказа, ч.5 п.5 Инструкции</a:t>
            </a:r>
            <a:r>
              <a:rPr lang="ru-RU" sz="2800" dirty="0" smtClean="0"/>
              <a:t>)</a:t>
            </a:r>
            <a:endParaRPr lang="ru-RU" sz="28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21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2CEA-09BE-4054-8BD2-49E0D9DB3E3D}" type="datetime9">
              <a:rPr lang="ru-RU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07.01.2024 20:02:47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98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229200"/>
            <a:ext cx="7626424" cy="943000"/>
          </a:xfrm>
        </p:spPr>
        <p:txBody>
          <a:bodyPr>
            <a:noAutofit/>
          </a:bodyPr>
          <a:lstStyle/>
          <a:p>
            <a:r>
              <a:rPr lang="ru-RU" sz="2800" dirty="0"/>
              <a:t>ПРОЦЕДУРА АТТЕСТАЦИИ НА ПОДТВЕРЖДЕНИЕ </a:t>
            </a:r>
            <a:r>
              <a:rPr lang="en-US" sz="2800" dirty="0"/>
              <a:t>II</a:t>
            </a:r>
            <a:r>
              <a:rPr lang="ru-RU" sz="2800" dirty="0"/>
              <a:t> И </a:t>
            </a:r>
            <a:r>
              <a:rPr lang="en-US" sz="2800" dirty="0"/>
              <a:t>I</a:t>
            </a:r>
            <a:r>
              <a:rPr lang="ru-RU" sz="2800" dirty="0"/>
              <a:t> КВАЛИФИКАЦИОНН</a:t>
            </a:r>
            <a:r>
              <a:rPr lang="be-BY" sz="2800" dirty="0"/>
              <a:t>ЫХ</a:t>
            </a:r>
            <a:r>
              <a:rPr lang="ru-RU" sz="2800" dirty="0"/>
              <a:t> КАТЕГОРИЙ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8568952" cy="447139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endParaRPr lang="ru-RU" dirty="0" smtClean="0"/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НА ОЧЕРЕДНОМ ЗАСЕДАНИИ АТТЕСТАЦИОННОЙ КОМИССИИ</a:t>
            </a:r>
          </a:p>
          <a:p>
            <a:pPr lvl="0" algn="just">
              <a:spcBef>
                <a:spcPts val="0"/>
              </a:spcBef>
            </a:pPr>
            <a:r>
              <a:rPr lang="ru-RU" dirty="0"/>
              <a:t>Н</a:t>
            </a:r>
            <a:r>
              <a:rPr lang="ru-RU" dirty="0" smtClean="0"/>
              <a:t>а </a:t>
            </a:r>
            <a:r>
              <a:rPr lang="ru-RU" dirty="0"/>
              <a:t>основании приказа составляется график проведения аттестации (по каждому аттестуемому). </a:t>
            </a:r>
            <a:endParaRPr lang="ru-RU" dirty="0" smtClean="0"/>
          </a:p>
          <a:p>
            <a:pPr lvl="0" algn="just">
              <a:spcBef>
                <a:spcPts val="0"/>
              </a:spcBef>
            </a:pPr>
            <a:r>
              <a:rPr lang="ru-RU" dirty="0" smtClean="0"/>
              <a:t>Проверяется </a:t>
            </a:r>
            <a:r>
              <a:rPr lang="ru-RU" dirty="0"/>
              <a:t>законность присвоения квалификационной категории (ч.1 п.49 Инструкции). </a:t>
            </a:r>
            <a:endParaRPr lang="ru-RU" dirty="0" smtClean="0"/>
          </a:p>
          <a:p>
            <a:pPr lvl="0" algn="just">
              <a:spcBef>
                <a:spcPts val="0"/>
              </a:spcBef>
            </a:pPr>
            <a:r>
              <a:rPr lang="ru-RU" dirty="0" smtClean="0"/>
              <a:t>График </a:t>
            </a:r>
            <a:r>
              <a:rPr lang="ru-RU" dirty="0"/>
              <a:t>утверждается руководителем УО (отдела, управления) и согласовывается с председателем ПК (выписка из протокола заседания ПК</a:t>
            </a:r>
            <a:r>
              <a:rPr lang="ru-RU" dirty="0" smtClean="0"/>
              <a:t>)</a:t>
            </a:r>
            <a:r>
              <a:rPr lang="ru-RU" dirty="0"/>
              <a:t>.</a:t>
            </a: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22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E5CBE-62DB-40F9-B83F-09A708F7E219}" type="datetime9">
              <a:rPr lang="ru-RU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07.01.2024 20:02:47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81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229200"/>
            <a:ext cx="7626424" cy="943000"/>
          </a:xfrm>
        </p:spPr>
        <p:txBody>
          <a:bodyPr>
            <a:noAutofit/>
          </a:bodyPr>
          <a:lstStyle/>
          <a:p>
            <a:r>
              <a:rPr lang="ru-RU" sz="2800" dirty="0"/>
              <a:t>ПРОЦЕДУРА АТТЕСТАЦИИ НА ПОДТВЕРЖДЕНИЕ </a:t>
            </a:r>
            <a:r>
              <a:rPr lang="en-US" sz="2800" dirty="0"/>
              <a:t>II</a:t>
            </a:r>
            <a:r>
              <a:rPr lang="ru-RU" sz="2800" dirty="0"/>
              <a:t> И </a:t>
            </a:r>
            <a:r>
              <a:rPr lang="en-US" sz="2800" dirty="0"/>
              <a:t>I</a:t>
            </a:r>
            <a:r>
              <a:rPr lang="ru-RU" sz="2800" dirty="0"/>
              <a:t> КВАЛИФИКАЦИОНН</a:t>
            </a:r>
            <a:r>
              <a:rPr lang="be-BY" sz="2800" dirty="0"/>
              <a:t>ЫХ</a:t>
            </a:r>
            <a:r>
              <a:rPr lang="ru-RU" sz="2800" dirty="0"/>
              <a:t> КАТЕГОРИЙ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8568952" cy="447139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endParaRPr lang="ru-RU" dirty="0" smtClean="0"/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 ТЕЧЕНИЕ ПОСЛЕДУЮЩИХ ТРЕХ МЕСЯЦЕВ</a:t>
            </a:r>
          </a:p>
          <a:p>
            <a:pPr marL="0" lvl="0" indent="0" algn="ctr">
              <a:spcBef>
                <a:spcPts val="0"/>
              </a:spcBef>
              <a:buNone/>
            </a:pP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lvl="0" algn="just"/>
            <a:r>
              <a:rPr lang="ru-RU" dirty="0"/>
              <a:t>Изучение </a:t>
            </a:r>
            <a:r>
              <a:rPr lang="ru-RU" dirty="0">
                <a:hlinkClick r:id="rId2" action="ppaction://hlinkfile"/>
              </a:rPr>
              <a:t>педагогической деятельности </a:t>
            </a:r>
            <a:r>
              <a:rPr lang="ru-RU" dirty="0"/>
              <a:t>аттестуемого за последние </a:t>
            </a:r>
            <a:r>
              <a:rPr lang="ru-RU" dirty="0" smtClean="0"/>
              <a:t>пять лет в </a:t>
            </a:r>
            <a:r>
              <a:rPr lang="ru-RU" dirty="0"/>
              <a:t>соответствии с </a:t>
            </a:r>
            <a:r>
              <a:rPr lang="ru-RU" dirty="0">
                <a:hlinkClick r:id="rId3" action="ppaction://hlinkfile"/>
              </a:rPr>
              <a:t>графиком</a:t>
            </a:r>
            <a:r>
              <a:rPr lang="ru-RU" dirty="0"/>
              <a:t> (см.чч.1-2, 6</a:t>
            </a:r>
            <a:r>
              <a:rPr lang="ru-RU" dirty="0" smtClean="0"/>
              <a:t> </a:t>
            </a:r>
            <a:r>
              <a:rPr lang="ru-RU" dirty="0"/>
              <a:t>п.23 Инструкции)</a:t>
            </a:r>
          </a:p>
          <a:p>
            <a:endParaRPr lang="ru-RU" dirty="0"/>
          </a:p>
          <a:p>
            <a:pPr algn="just"/>
            <a:r>
              <a:rPr lang="ru-RU" dirty="0"/>
              <a:t>Составление </a:t>
            </a:r>
            <a:r>
              <a:rPr lang="ru-RU" dirty="0">
                <a:hlinkClick r:id="rId4" action="ppaction://hlinkfile"/>
              </a:rPr>
              <a:t>аналитической </a:t>
            </a:r>
            <a:r>
              <a:rPr lang="ru-RU" dirty="0"/>
              <a:t>информации и аттестационной характеристики, которая </a:t>
            </a:r>
            <a:r>
              <a:rPr lang="ru-RU" dirty="0">
                <a:hlinkClick r:id="rId5" action="ppaction://hlinkfile"/>
              </a:rPr>
              <a:t>согласовывается </a:t>
            </a:r>
            <a:r>
              <a:rPr lang="ru-RU" dirty="0"/>
              <a:t>с профсоюзным комитетом; оба документа подписываются</a:t>
            </a:r>
            <a:r>
              <a:rPr lang="be-BY" dirty="0"/>
              <a:t> руковод</a:t>
            </a:r>
            <a:r>
              <a:rPr lang="ru-RU" dirty="0"/>
              <a:t>и</a:t>
            </a:r>
            <a:r>
              <a:rPr lang="be-BY" dirty="0"/>
              <a:t>телем УО (отдела, </a:t>
            </a:r>
            <a:r>
              <a:rPr lang="be-BY" dirty="0" smtClean="0"/>
              <a:t>управления)</a:t>
            </a:r>
            <a:r>
              <a:rPr lang="ru-RU" i="1" dirty="0" smtClean="0"/>
              <a:t> </a:t>
            </a:r>
            <a:endParaRPr lang="ru-RU" sz="66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23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16B77-D243-4A14-A334-196F264F759F}" type="datetime9">
              <a:rPr lang="ru-RU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07.01.2024 20:02:47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12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229200"/>
            <a:ext cx="7626424" cy="943000"/>
          </a:xfrm>
        </p:spPr>
        <p:txBody>
          <a:bodyPr>
            <a:noAutofit/>
          </a:bodyPr>
          <a:lstStyle/>
          <a:p>
            <a:r>
              <a:rPr lang="ru-RU" sz="2800" dirty="0"/>
              <a:t>ПРОЦЕДУРА АТТЕСТАЦИИ НА ПОДТВЕРЖДЕНИЕ </a:t>
            </a:r>
            <a:r>
              <a:rPr lang="en-US" sz="2800" dirty="0"/>
              <a:t>II</a:t>
            </a:r>
            <a:r>
              <a:rPr lang="ru-RU" sz="2800" dirty="0"/>
              <a:t> И </a:t>
            </a:r>
            <a:r>
              <a:rPr lang="en-US" sz="2800" dirty="0"/>
              <a:t>I</a:t>
            </a:r>
            <a:r>
              <a:rPr lang="ru-RU" sz="2800" dirty="0"/>
              <a:t> КВАЛИФИКАЦИОНН</a:t>
            </a:r>
            <a:r>
              <a:rPr lang="be-BY" sz="2800" dirty="0"/>
              <a:t>ЫХ</a:t>
            </a:r>
            <a:r>
              <a:rPr lang="ru-RU" sz="2800" dirty="0"/>
              <a:t> КАТЕГОРИЙ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8568952" cy="447139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endParaRPr lang="ru-RU" dirty="0" smtClean="0"/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 7 (10) ДНЕЙ ДО ЗАСЕДАНИЯ АТТЕСТАЦИОННОЙ КОМИССИИ</a:t>
            </a:r>
          </a:p>
          <a:p>
            <a:pPr marL="0" lvl="0" indent="0" algn="ctr">
              <a:spcBef>
                <a:spcPts val="0"/>
              </a:spcBef>
              <a:buNone/>
            </a:pP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lvl="0" algn="just"/>
            <a:r>
              <a:rPr lang="ru-RU" dirty="0"/>
              <a:t>Ознакомление аттестуемых с аналитической информацией и аттестационной характеристикой под роспись с указанием даты ознакомления (чч.3 - 4 п.23 </a:t>
            </a:r>
            <a:r>
              <a:rPr lang="ru-RU" dirty="0" smtClean="0"/>
              <a:t>Инструкции)</a:t>
            </a:r>
            <a:endParaRPr lang="ru-RU" sz="66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24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0B81-C0DC-43FE-B3F5-7388013FBA61}" type="datetime9">
              <a:rPr lang="ru-RU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07.01.2024 20:02:47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52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726360"/>
            <a:ext cx="7626424" cy="943000"/>
          </a:xfrm>
        </p:spPr>
        <p:txBody>
          <a:bodyPr>
            <a:noAutofit/>
          </a:bodyPr>
          <a:lstStyle/>
          <a:p>
            <a:r>
              <a:rPr lang="ru-RU" sz="2800" dirty="0"/>
              <a:t>ПРОЦЕДУРА АТТЕСТАЦИИ НА ПОДТВЕРЖДЕНИЕ </a:t>
            </a:r>
            <a:r>
              <a:rPr lang="en-US" sz="2800" dirty="0"/>
              <a:t>II</a:t>
            </a:r>
            <a:r>
              <a:rPr lang="ru-RU" sz="2800" dirty="0"/>
              <a:t> И </a:t>
            </a:r>
            <a:r>
              <a:rPr lang="en-US" sz="2800" dirty="0"/>
              <a:t>I</a:t>
            </a:r>
            <a:r>
              <a:rPr lang="ru-RU" sz="2800" dirty="0"/>
              <a:t> КВАЛИФИКАЦИОНН</a:t>
            </a:r>
            <a:r>
              <a:rPr lang="be-BY" sz="2800" dirty="0"/>
              <a:t>ЫХ</a:t>
            </a:r>
            <a:r>
              <a:rPr lang="ru-RU" sz="2800" dirty="0"/>
              <a:t> КАТЕГОРИЙ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13792"/>
            <a:ext cx="8892480" cy="447139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endParaRPr lang="ru-RU" dirty="0" smtClean="0"/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ЗАСЕДАНИЕ АТТЕСТАЦИОННОЙ КОМИССИИ</a:t>
            </a:r>
          </a:p>
          <a:p>
            <a:pPr algn="just"/>
            <a:r>
              <a:rPr lang="ru-RU" dirty="0" smtClean="0"/>
              <a:t>Аттестационное </a:t>
            </a:r>
            <a:r>
              <a:rPr lang="ru-RU" dirty="0"/>
              <a:t>собеседование (с каждым аттестуемым отдельно); голосование (</a:t>
            </a:r>
            <a:r>
              <a:rPr lang="ru-RU" dirty="0">
                <a:hlinkClick r:id="rId2" action="ppaction://hlinkfile"/>
              </a:rPr>
              <a:t>тайное</a:t>
            </a:r>
            <a:r>
              <a:rPr lang="ru-RU" dirty="0"/>
              <a:t> или открытое); принятие решения (по каждому претенденту отдельно, под роспись</a:t>
            </a:r>
            <a:r>
              <a:rPr lang="ru-RU" dirty="0" smtClean="0"/>
              <a:t>)</a:t>
            </a:r>
            <a:endParaRPr lang="ru-RU" dirty="0"/>
          </a:p>
          <a:p>
            <a:pPr algn="just"/>
            <a:r>
              <a:rPr lang="ru-RU" dirty="0" smtClean="0"/>
              <a:t>Заседание </a:t>
            </a:r>
            <a:r>
              <a:rPr lang="ru-RU" dirty="0"/>
              <a:t>АК оформляется </a:t>
            </a:r>
            <a:r>
              <a:rPr lang="ru-RU" dirty="0">
                <a:hlinkClick r:id="rId3" action="ppaction://hlinkfile"/>
              </a:rPr>
              <a:t>протоколом</a:t>
            </a:r>
            <a:r>
              <a:rPr lang="ru-RU" dirty="0"/>
              <a:t>, в котором подробно фиксируется содержание аттестационного собеседования (в том числе рекомендации, которые даются аттестуемому). Протокол подписывается председателем и всеми членами АК, принимавшими участие в голосовании</a:t>
            </a:r>
            <a:r>
              <a:rPr lang="ru-RU" dirty="0" smtClean="0"/>
              <a:t>.</a:t>
            </a:r>
            <a:endParaRPr lang="ru-RU" dirty="0"/>
          </a:p>
          <a:p>
            <a:pPr algn="just"/>
            <a:r>
              <a:rPr lang="ru-RU" dirty="0" smtClean="0"/>
              <a:t>Выписка </a:t>
            </a:r>
            <a:r>
              <a:rPr lang="ru-RU" dirty="0"/>
              <a:t>из протокола заседания АК </a:t>
            </a:r>
            <a:r>
              <a:rPr lang="ru-RU" b="1" u="sng" dirty="0"/>
              <a:t>в тот же день</a:t>
            </a:r>
            <a:r>
              <a:rPr lang="ru-RU" dirty="0"/>
              <a:t> передаётся в приемную УО (отдела, управления).</a:t>
            </a:r>
          </a:p>
          <a:p>
            <a:pPr algn="just"/>
            <a:r>
              <a:rPr lang="ru-RU" i="1" dirty="0" smtClean="0"/>
              <a:t>На </a:t>
            </a:r>
            <a:r>
              <a:rPr lang="ru-RU" i="1" dirty="0"/>
              <a:t>основании выписки составляется </a:t>
            </a:r>
            <a:r>
              <a:rPr lang="ru-RU" i="1" dirty="0">
                <a:hlinkClick r:id="rId4" action="ppaction://hlinkfile"/>
              </a:rPr>
              <a:t>приказ </a:t>
            </a:r>
            <a:r>
              <a:rPr lang="ru-RU" i="1" dirty="0"/>
              <a:t>руководителя УО (отдела) о </a:t>
            </a:r>
            <a:r>
              <a:rPr lang="ru-RU" i="1" dirty="0" smtClean="0"/>
              <a:t>подтверждении </a:t>
            </a:r>
            <a:r>
              <a:rPr lang="ru-RU" i="1" dirty="0"/>
              <a:t>категории, запись вносится в трудовую книжку</a:t>
            </a:r>
            <a:endParaRPr lang="ru-RU" sz="66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25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845EA-2E7D-487F-BB9D-6114F461023A}" type="datetime9">
              <a:rPr lang="ru-RU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07.01.2024 20:02:47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85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ПРОЦЕДУРА  </a:t>
            </a:r>
            <a:r>
              <a:rPr lang="ru-RU" dirty="0"/>
              <a:t>АТТЕСТАЦИИ НА </a:t>
            </a:r>
            <a:r>
              <a:rPr lang="ru-RU" dirty="0" smtClean="0"/>
              <a:t>ПРИСВОЕНИЕ  </a:t>
            </a:r>
            <a:r>
              <a:rPr lang="ru-RU" dirty="0"/>
              <a:t>ВЫСШЕЙ КВАЛИФИКАЦИОНН</a:t>
            </a:r>
            <a:r>
              <a:rPr lang="be-BY" dirty="0"/>
              <a:t>ОЙ</a:t>
            </a:r>
            <a:r>
              <a:rPr lang="ru-RU" dirty="0"/>
              <a:t> КАТЕГОРИИ</a:t>
            </a:r>
            <a:br>
              <a:rPr lang="ru-RU" dirty="0"/>
            </a:b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8C9A8-F810-4901-8A42-DF726B321969}" type="datetime9">
              <a:rPr lang="ru-RU" smtClean="0"/>
              <a:t>07.01.2024 20:02:49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313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726360"/>
            <a:ext cx="7626424" cy="943000"/>
          </a:xfrm>
        </p:spPr>
        <p:txBody>
          <a:bodyPr>
            <a:noAutofit/>
          </a:bodyPr>
          <a:lstStyle/>
          <a:p>
            <a:r>
              <a:rPr lang="ru-RU" sz="2800" dirty="0"/>
              <a:t>ПРОЦЕДУРА АТТЕСТАЦИИ НА ПРИСВОЕНИЕ </a:t>
            </a:r>
            <a:r>
              <a:rPr lang="ru-RU" sz="2800" dirty="0" smtClean="0"/>
              <a:t>ВЫСШЕЙ КВАЛИФИКАЦИОНН</a:t>
            </a:r>
            <a:r>
              <a:rPr lang="be-BY" sz="2800" dirty="0" smtClean="0"/>
              <a:t>ОЙ</a:t>
            </a:r>
            <a:r>
              <a:rPr lang="ru-RU" sz="2800" dirty="0" smtClean="0"/>
              <a:t> КАТЕГОРИИ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8944"/>
            <a:ext cx="8352928" cy="3886200"/>
          </a:xfrm>
        </p:spPr>
        <p:txBody>
          <a:bodyPr>
            <a:noAutofit/>
          </a:bodyPr>
          <a:lstStyle/>
          <a:p>
            <a:pPr algn="just"/>
            <a:r>
              <a:rPr lang="ru-RU" sz="2800" dirty="0"/>
              <a:t>Прием </a:t>
            </a:r>
            <a:r>
              <a:rPr lang="ru-RU" sz="2800" dirty="0">
                <a:hlinkClick r:id="rId2" action="ppaction://hlinkfile"/>
              </a:rPr>
              <a:t>заявлений </a:t>
            </a:r>
            <a:r>
              <a:rPr lang="ru-RU" sz="2800" dirty="0"/>
              <a:t>от педагогических работников, которые выразили желание пройти аттестацию на </a:t>
            </a:r>
            <a:r>
              <a:rPr lang="ru-RU" sz="2800" dirty="0">
                <a:hlinkClick r:id="rId3" action="ppaction://hlinkfile"/>
              </a:rPr>
              <a:t>присвоение </a:t>
            </a:r>
            <a:r>
              <a:rPr lang="ru-RU" sz="2800" dirty="0"/>
              <a:t>квалификационной </a:t>
            </a:r>
            <a:r>
              <a:rPr lang="ru-RU" sz="2800" dirty="0" smtClean="0"/>
              <a:t>категории (до31.03. 20__ года)</a:t>
            </a:r>
            <a:endParaRPr lang="ru-RU" sz="2800" dirty="0"/>
          </a:p>
          <a:p>
            <a:pPr algn="just"/>
            <a:r>
              <a:rPr lang="ru-RU" sz="2800" dirty="0" smtClean="0"/>
              <a:t>2</a:t>
            </a:r>
            <a:r>
              <a:rPr lang="ru-RU" sz="2800" dirty="0"/>
              <a:t>. Регистрация заявлений в </a:t>
            </a:r>
            <a:r>
              <a:rPr lang="ru-RU" sz="2800" dirty="0">
                <a:hlinkClick r:id="rId4" action="ppaction://hlinkfile"/>
              </a:rPr>
              <a:t>журнале </a:t>
            </a:r>
            <a:r>
              <a:rPr lang="ru-RU" sz="2800" i="1" dirty="0"/>
              <a:t>(на заявлении указать регистрационный номер по журналу, поставить резолюцию</a:t>
            </a:r>
            <a:r>
              <a:rPr lang="ru-RU" sz="2800" i="1" dirty="0" smtClean="0"/>
              <a:t>)</a:t>
            </a:r>
          </a:p>
          <a:p>
            <a:pPr marL="0" lvl="0" indent="0" algn="just">
              <a:buNone/>
            </a:pPr>
            <a:r>
              <a:rPr lang="ru-RU" sz="2800" b="1" i="1" u="sng" dirty="0">
                <a:solidFill>
                  <a:schemeClr val="accent1">
                    <a:lumMod val="75000"/>
                  </a:schemeClr>
                </a:solidFill>
              </a:rPr>
              <a:t>Примечание: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i="1" dirty="0">
                <a:solidFill>
                  <a:schemeClr val="accent1">
                    <a:lumMod val="75000"/>
                  </a:schemeClr>
                </a:solidFill>
              </a:rPr>
              <a:t>в </a:t>
            </a:r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  <a:t>случае</a:t>
            </a:r>
            <a:r>
              <a:rPr lang="be-BY" sz="2800" i="1" dirty="0" smtClean="0">
                <a:solidFill>
                  <a:schemeClr val="accent1">
                    <a:lumMod val="75000"/>
                  </a:schemeClr>
                </a:solidFill>
              </a:rPr>
              <a:t> использования п.20‘ Инструкции, заявление пишется после положительного ответа на </a:t>
            </a:r>
            <a:r>
              <a:rPr lang="be-BY" sz="2800" i="1" dirty="0" smtClean="0">
                <a:solidFill>
                  <a:schemeClr val="accent1">
                    <a:lumMod val="75000"/>
                  </a:schemeClr>
                </a:solidFill>
                <a:hlinkClick r:id="rId5" action="ppaction://hlinkfile"/>
              </a:rPr>
              <a:t>ходатайство</a:t>
            </a:r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  <a:hlinkClick r:id="rId5" action="ppaction://hlinkfile"/>
              </a:rPr>
              <a:t> </a:t>
            </a:r>
            <a:endParaRPr lang="ru-RU" sz="28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27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2CEA-09BE-4054-8BD2-49E0D9DB3E3D}" type="datetime9">
              <a:rPr lang="ru-RU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07.01.2024 20:02:50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95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8568952" cy="447139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endParaRPr lang="ru-RU" dirty="0" smtClean="0"/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НА ОЧЕРЕДНОМ ЗАСЕДАНИИ АТТЕСТАЦИОННОЙ КОМИССИИ</a:t>
            </a:r>
          </a:p>
          <a:p>
            <a:pPr marL="0" lvl="0" indent="0" algn="ctr">
              <a:spcBef>
                <a:spcPts val="0"/>
              </a:spcBef>
              <a:buNone/>
            </a:pPr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 algn="just">
              <a:spcBef>
                <a:spcPts val="0"/>
              </a:spcBef>
            </a:pPr>
            <a:r>
              <a:rPr lang="ru-RU" dirty="0" smtClean="0"/>
              <a:t>рассмотрение </a:t>
            </a:r>
            <a:r>
              <a:rPr lang="ru-RU" dirty="0"/>
              <a:t>заявлений (по каждому претенденту отдельно), при этом проверяются обязательные условия допуска: </a:t>
            </a:r>
            <a:r>
              <a:rPr lang="ru-RU" sz="2400" dirty="0" smtClean="0"/>
              <a:t>соответствие </a:t>
            </a:r>
            <a:r>
              <a:rPr lang="ru-RU" sz="2400" dirty="0"/>
              <a:t>полученного образования квалификационным требованиям; </a:t>
            </a:r>
            <a:r>
              <a:rPr lang="ru-RU" sz="2400" dirty="0" smtClean="0"/>
              <a:t>наличие </a:t>
            </a:r>
            <a:r>
              <a:rPr lang="ru-RU" sz="2400" dirty="0"/>
              <a:t>стажа работы; </a:t>
            </a:r>
            <a:r>
              <a:rPr lang="ru-RU" sz="2400" dirty="0" smtClean="0"/>
              <a:t>освоение </a:t>
            </a:r>
            <a:r>
              <a:rPr lang="ru-RU" sz="2400" dirty="0"/>
              <a:t>содержания образовательной программы повышения </a:t>
            </a:r>
            <a:r>
              <a:rPr lang="ru-RU" sz="2400" dirty="0" smtClean="0"/>
              <a:t>квалификации.</a:t>
            </a:r>
          </a:p>
          <a:p>
            <a:pPr lvl="0" algn="just">
              <a:spcBef>
                <a:spcPts val="0"/>
              </a:spcBef>
            </a:pPr>
            <a:endParaRPr lang="ru-RU" sz="2400" dirty="0"/>
          </a:p>
          <a:p>
            <a:pPr lvl="0" algn="just">
              <a:spcBef>
                <a:spcPts val="0"/>
              </a:spcBef>
            </a:pPr>
            <a:r>
              <a:rPr lang="ru-RU" dirty="0"/>
              <a:t>принятие </a:t>
            </a:r>
            <a:r>
              <a:rPr lang="ru-RU" dirty="0">
                <a:hlinkClick r:id="rId2" action="ppaction://hlinkfile"/>
              </a:rPr>
              <a:t>решения</a:t>
            </a:r>
            <a:r>
              <a:rPr lang="ru-RU" dirty="0"/>
              <a:t> о допуске к аттестации или отказе в допуске (по каждому претенденту отдельно</a:t>
            </a:r>
            <a:r>
              <a:rPr lang="ru-RU" dirty="0" smtClean="0"/>
              <a:t>).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28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E5CBE-62DB-40F9-B83F-09A708F7E219}" type="datetime9">
              <a:rPr lang="ru-RU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07.01.2024 20:02:50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11560" y="5301208"/>
            <a:ext cx="7626424" cy="9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dirty="0" smtClean="0"/>
              <a:t>ПРОЦЕДУРА АТТЕСТАЦИИ НА ПРИСВОЕНИЕ ВЫСШЕЙ КВАЛИФИКАЦИОНН</a:t>
            </a:r>
            <a:r>
              <a:rPr lang="be-BY" sz="2800" dirty="0" smtClean="0"/>
              <a:t>ОЙ</a:t>
            </a:r>
            <a:r>
              <a:rPr lang="ru-RU" sz="2800" dirty="0" smtClean="0"/>
              <a:t> КАТЕГОРИИ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7293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8568952" cy="3528392"/>
          </a:xfrm>
        </p:spPr>
        <p:txBody>
          <a:bodyPr>
            <a:no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>
                <a:hlinkClick r:id="rId2" action="ppaction://hlinkfile"/>
              </a:rPr>
              <a:t>Приказ руководителя </a:t>
            </a:r>
            <a:r>
              <a:rPr lang="ru-RU" i="1" dirty="0"/>
              <a:t>УО (отдела) о проведении аттестации (п. 22 Инструкции</a:t>
            </a:r>
            <a:r>
              <a:rPr lang="ru-RU" i="1" dirty="0" smtClean="0"/>
              <a:t>)</a:t>
            </a:r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lvl="0" indent="0" algn="ctr">
              <a:spcBef>
                <a:spcPts val="0"/>
              </a:spcBef>
              <a:buNone/>
            </a:pP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ПОСЛЕ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СДАЧИ КВАЛИФИКАЦИОННОГО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ЭКЗАМЕНА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lvl="0" indent="0" algn="ctr">
              <a:spcBef>
                <a:spcPts val="0"/>
              </a:spcBef>
              <a:buNone/>
            </a:pPr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 algn="just">
              <a:spcBef>
                <a:spcPts val="0"/>
              </a:spcBef>
            </a:pPr>
            <a:r>
              <a:rPr lang="ru-RU" dirty="0"/>
              <a:t>Изменения в </a:t>
            </a:r>
            <a:r>
              <a:rPr lang="ru-RU" dirty="0">
                <a:solidFill>
                  <a:srgbClr val="FF0000"/>
                </a:solidFill>
                <a:hlinkClick r:id="rId3" action="ppaction://hlinkfile"/>
              </a:rPr>
              <a:t>приказ</a:t>
            </a:r>
            <a:r>
              <a:rPr lang="ru-RU" dirty="0">
                <a:hlinkClick r:id="rId3" action="ppaction://hlinkfile"/>
              </a:rPr>
              <a:t> </a:t>
            </a:r>
            <a:r>
              <a:rPr lang="ru-RU" dirty="0"/>
              <a:t>о проведении аттестации (дополнения к </a:t>
            </a:r>
            <a:r>
              <a:rPr lang="ru-RU" dirty="0">
                <a:hlinkClick r:id="rId4" action="ppaction://hlinkfile"/>
              </a:rPr>
              <a:t>графику</a:t>
            </a:r>
            <a:r>
              <a:rPr lang="ru-RU" dirty="0"/>
              <a:t> аттестации), </a:t>
            </a:r>
            <a:r>
              <a:rPr lang="ru-RU" dirty="0">
                <a:hlinkClick r:id="rId5" action="ppaction://hlinkfile"/>
              </a:rPr>
              <a:t>согласования</a:t>
            </a:r>
            <a:r>
              <a:rPr lang="ru-RU" dirty="0"/>
              <a:t> их с председателем ПК (выписка из протокола заседания ПК</a:t>
            </a:r>
            <a:r>
              <a:rPr lang="ru-RU" dirty="0" smtClean="0"/>
              <a:t>)</a:t>
            </a:r>
            <a:endParaRPr lang="en-US" dirty="0" smtClean="0"/>
          </a:p>
          <a:p>
            <a:pPr lvl="0" algn="just">
              <a:spcBef>
                <a:spcPts val="0"/>
              </a:spcBef>
            </a:pPr>
            <a:endParaRPr lang="en-US" b="1" i="1" dirty="0">
              <a:solidFill>
                <a:schemeClr val="accent1">
                  <a:lumMod val="75000"/>
                </a:schemeClr>
              </a:solidFill>
            </a:endParaRPr>
          </a:p>
          <a:p>
            <a:pPr marL="0" lvl="0" indent="0" algn="just">
              <a:spcBef>
                <a:spcPts val="0"/>
              </a:spcBef>
              <a:buNone/>
            </a:pPr>
            <a:r>
              <a:rPr lang="ru-RU" sz="2000" b="1" i="1" u="sng" dirty="0">
                <a:solidFill>
                  <a:schemeClr val="accent1">
                    <a:lumMod val="75000"/>
                  </a:schemeClr>
                </a:solidFill>
              </a:rPr>
              <a:t>Примечание: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</a:rPr>
              <a:t> в </a:t>
            </a:r>
            <a:r>
              <a:rPr lang="ru-RU" sz="2000" b="1" i="1" dirty="0" err="1" smtClean="0">
                <a:solidFill>
                  <a:schemeClr val="accent1">
                    <a:lumMod val="75000"/>
                  </a:schemeClr>
                </a:solidFill>
              </a:rPr>
              <a:t>случа</a:t>
            </a:r>
            <a:r>
              <a:rPr lang="be-BY" sz="2000" b="1" i="1" dirty="0" smtClean="0">
                <a:solidFill>
                  <a:schemeClr val="accent1">
                    <a:lumMod val="75000"/>
                  </a:schemeClr>
                </a:solidFill>
              </a:rPr>
              <a:t>ях</a:t>
            </a: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</a:rPr>
              <a:t>применения </a:t>
            </a:r>
            <a:r>
              <a:rPr lang="ru-RU" sz="2000" b="1" i="1" dirty="0" err="1" smtClean="0">
                <a:solidFill>
                  <a:schemeClr val="accent1">
                    <a:lumMod val="75000"/>
                  </a:schemeClr>
                </a:solidFill>
              </a:rPr>
              <a:t>пп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</a:rPr>
              <a:t>. 20, 30 </a:t>
            </a: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</a:rPr>
              <a:t>Инструкции дополнения к графику аттестации не требуются </a:t>
            </a:r>
            <a:endParaRPr lang="ru-RU" sz="2000" b="1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29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E5CBE-62DB-40F9-B83F-09A708F7E219}" type="datetime9">
              <a:rPr lang="ru-RU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07.01.2024 20:02:50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11560" y="5301208"/>
            <a:ext cx="7626424" cy="9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ПРОЦЕДУРА АТТЕСТАЦИИ НА ПРИСВОЕНИЕ ВЫСШЕЙ КВАЛИФИКАЦИОНН</a:t>
            </a:r>
            <a:r>
              <a:rPr lang="be-BY" sz="28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ОЙ</a:t>
            </a:r>
            <a:r>
              <a:rPr lang="ru-RU" sz="28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КАТЕГОРИИ</a:t>
            </a:r>
            <a:endParaRPr lang="ru-RU" sz="28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24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229200"/>
            <a:ext cx="7626424" cy="943000"/>
          </a:xfrm>
        </p:spPr>
        <p:txBody>
          <a:bodyPr>
            <a:noAutofit/>
          </a:bodyPr>
          <a:lstStyle/>
          <a:p>
            <a:r>
              <a:rPr lang="ru-RU" sz="2800" dirty="0"/>
              <a:t>ПРОЦЕДУРА АТТЕСТАЦИИ НА ПРИСВОЕНИЕ ВЫСШЕЙ КВАЛИФИКАЦИОНН</a:t>
            </a:r>
            <a:r>
              <a:rPr lang="be-BY" sz="2800" dirty="0"/>
              <a:t>ОЙ</a:t>
            </a:r>
            <a:r>
              <a:rPr lang="ru-RU" sz="2800" dirty="0"/>
              <a:t> КАТЕГОРИИ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8568952" cy="447139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endParaRPr lang="ru-RU" dirty="0" smtClean="0"/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 ТЕЧЕНИЕ ПОСЛЕДУЮЩИХ ДВУХ МЕСЯЦЕВ</a:t>
            </a:r>
          </a:p>
          <a:p>
            <a:pPr marL="0" lvl="0" indent="0" algn="ctr">
              <a:spcBef>
                <a:spcPts val="0"/>
              </a:spcBef>
              <a:buNone/>
            </a:pP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lvl="0" algn="just"/>
            <a:r>
              <a:rPr lang="ru-RU" dirty="0"/>
              <a:t>Изучение </a:t>
            </a:r>
            <a:r>
              <a:rPr lang="ru-RU" dirty="0">
                <a:hlinkClick r:id="rId2" action="ppaction://hlinkfile"/>
              </a:rPr>
              <a:t>педагогической деятельности </a:t>
            </a:r>
            <a:r>
              <a:rPr lang="ru-RU" dirty="0"/>
              <a:t>аттестуемого за последние </a:t>
            </a:r>
            <a:r>
              <a:rPr lang="ru-RU" dirty="0" smtClean="0"/>
              <a:t>три </a:t>
            </a:r>
            <a:r>
              <a:rPr lang="ru-RU" dirty="0"/>
              <a:t>года в соответствии с графиком (см.чч.1-2, </a:t>
            </a:r>
            <a:r>
              <a:rPr lang="ru-RU" dirty="0" smtClean="0"/>
              <a:t>подп.2 </a:t>
            </a:r>
            <a:r>
              <a:rPr lang="ru-RU" dirty="0"/>
              <a:t>ч.5 п.23 Инструкции)</a:t>
            </a:r>
          </a:p>
          <a:p>
            <a:endParaRPr lang="ru-RU" dirty="0"/>
          </a:p>
          <a:p>
            <a:pPr algn="just"/>
            <a:r>
              <a:rPr lang="ru-RU" dirty="0"/>
              <a:t>Составление </a:t>
            </a:r>
            <a:r>
              <a:rPr lang="ru-RU" dirty="0">
                <a:hlinkClick r:id="rId3" action="ppaction://hlinkfile"/>
              </a:rPr>
              <a:t>аналитической </a:t>
            </a:r>
            <a:r>
              <a:rPr lang="ru-RU" dirty="0"/>
              <a:t>информации и аттестационной характеристики, которая </a:t>
            </a:r>
            <a:r>
              <a:rPr lang="ru-RU" dirty="0">
                <a:hlinkClick r:id="rId4" action="ppaction://hlinkfile"/>
              </a:rPr>
              <a:t>согласовывается </a:t>
            </a:r>
            <a:r>
              <a:rPr lang="ru-RU" dirty="0"/>
              <a:t>с профсоюзным комитетом; оба документа подписываются</a:t>
            </a:r>
            <a:r>
              <a:rPr lang="be-BY" dirty="0"/>
              <a:t> руковод</a:t>
            </a:r>
            <a:r>
              <a:rPr lang="ru-RU" dirty="0"/>
              <a:t>и</a:t>
            </a:r>
            <a:r>
              <a:rPr lang="be-BY" dirty="0"/>
              <a:t>телем УО (отдела, </a:t>
            </a:r>
            <a:r>
              <a:rPr lang="be-BY" dirty="0" smtClean="0"/>
              <a:t>управления)</a:t>
            </a:r>
            <a:r>
              <a:rPr lang="ru-RU" i="1" dirty="0" smtClean="0"/>
              <a:t> </a:t>
            </a:r>
            <a:endParaRPr lang="ru-RU" sz="66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30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16B77-D243-4A14-A334-196F264F759F}" type="datetime9">
              <a:rPr lang="ru-RU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07.01.2024 20:02:50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24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229200"/>
            <a:ext cx="7626424" cy="943000"/>
          </a:xfrm>
        </p:spPr>
        <p:txBody>
          <a:bodyPr>
            <a:noAutofit/>
          </a:bodyPr>
          <a:lstStyle/>
          <a:p>
            <a:r>
              <a:rPr lang="ru-RU" sz="2800" dirty="0"/>
              <a:t>ПРОЦЕДУРА АТТЕСТАЦИИ НА ПРИСВОЕНИЕ ВЫСШЕЙ КВАЛИФИКАЦИОНН</a:t>
            </a:r>
            <a:r>
              <a:rPr lang="be-BY" sz="2800" dirty="0"/>
              <a:t>ОЙ</a:t>
            </a:r>
            <a:r>
              <a:rPr lang="ru-RU" sz="2800" dirty="0"/>
              <a:t> КАТЕГОРИИ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8568952" cy="447139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endParaRPr lang="ru-RU" dirty="0" smtClean="0"/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 7 (10) ДНЕЙ ДО ЗАСЕДАНИЯ АТТЕСТАЦИОННОЙ КОМИССИИ</a:t>
            </a:r>
          </a:p>
          <a:p>
            <a:pPr marL="0" lvl="0" indent="0" algn="ctr">
              <a:spcBef>
                <a:spcPts val="0"/>
              </a:spcBef>
              <a:buNone/>
            </a:pP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lvl="0" algn="just"/>
            <a:r>
              <a:rPr lang="ru-RU" dirty="0"/>
              <a:t>Ознакомление аттестуемых с аналитической информацией и аттестационной характеристикой под роспись с указанием даты ознакомления (чч.3 - 4 п.23 </a:t>
            </a:r>
            <a:r>
              <a:rPr lang="ru-RU" dirty="0" smtClean="0"/>
              <a:t>Инструкции)</a:t>
            </a:r>
            <a:endParaRPr lang="ru-RU" sz="66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31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0B81-C0DC-43FE-B3F5-7388013FBA61}" type="datetime9">
              <a:rPr lang="ru-RU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07.01.2024 20:02:50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37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332656"/>
            <a:ext cx="8892480" cy="5335488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endParaRPr lang="ru-RU" dirty="0" smtClean="0"/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ЗАСЕДАНИЕ АТТЕСТАЦИОННОЙ КОМИССИИ </a:t>
            </a:r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(не позднее 4 месяцев со дня выдачи выписки)</a:t>
            </a:r>
          </a:p>
          <a:p>
            <a:pPr algn="just"/>
            <a:r>
              <a:rPr lang="ru-RU" dirty="0" smtClean="0"/>
              <a:t>Аттестационное </a:t>
            </a:r>
            <a:r>
              <a:rPr lang="ru-RU" dirty="0"/>
              <a:t>собеседование (с каждым аттестуемым отдельно); голосование (</a:t>
            </a:r>
            <a:r>
              <a:rPr lang="ru-RU" dirty="0">
                <a:hlinkClick r:id="rId2" action="ppaction://hlinkfile"/>
              </a:rPr>
              <a:t>тайное</a:t>
            </a:r>
            <a:r>
              <a:rPr lang="ru-RU" dirty="0"/>
              <a:t> или открытое); принятие решения (по каждому претенденту отдельно, под роспись</a:t>
            </a:r>
            <a:r>
              <a:rPr lang="ru-RU" dirty="0" smtClean="0"/>
              <a:t>)</a:t>
            </a:r>
            <a:endParaRPr lang="ru-RU" dirty="0"/>
          </a:p>
          <a:p>
            <a:pPr algn="just"/>
            <a:r>
              <a:rPr lang="ru-RU" dirty="0" smtClean="0"/>
              <a:t>Заседание </a:t>
            </a:r>
            <a:r>
              <a:rPr lang="ru-RU" dirty="0"/>
              <a:t>АК оформляется </a:t>
            </a:r>
            <a:r>
              <a:rPr lang="ru-RU" dirty="0">
                <a:hlinkClick r:id="rId3" action="ppaction://hlinkfile"/>
              </a:rPr>
              <a:t>протоколом</a:t>
            </a:r>
            <a:r>
              <a:rPr lang="ru-RU" dirty="0"/>
              <a:t>, в котором подробно фиксируется содержание аттестационного собеседования (в том числе рекомендации, которые даются аттестуемому). Протокол подписывается председателем и всеми членами АК, принимавшими участие в голосовании</a:t>
            </a:r>
            <a:r>
              <a:rPr lang="ru-RU" dirty="0" smtClean="0"/>
              <a:t>.</a:t>
            </a:r>
            <a:endParaRPr lang="ru-RU" dirty="0"/>
          </a:p>
          <a:p>
            <a:pPr algn="just"/>
            <a:r>
              <a:rPr lang="ru-RU" dirty="0" smtClean="0"/>
              <a:t>Выписка </a:t>
            </a:r>
            <a:r>
              <a:rPr lang="ru-RU" dirty="0"/>
              <a:t>из протокола заседания АК </a:t>
            </a:r>
            <a:r>
              <a:rPr lang="ru-RU" b="1" u="sng" dirty="0"/>
              <a:t>в тот же день</a:t>
            </a:r>
            <a:r>
              <a:rPr lang="ru-RU" dirty="0"/>
              <a:t> передаётся в приемную УО (отдела, управления).</a:t>
            </a:r>
          </a:p>
          <a:p>
            <a:pPr algn="just"/>
            <a:r>
              <a:rPr lang="ru-RU" i="1" dirty="0" smtClean="0"/>
              <a:t>На </a:t>
            </a:r>
            <a:r>
              <a:rPr lang="ru-RU" i="1" dirty="0"/>
              <a:t>основании выписки составляется </a:t>
            </a:r>
            <a:r>
              <a:rPr lang="ru-RU" i="1" dirty="0">
                <a:solidFill>
                  <a:srgbClr val="FF0000"/>
                </a:solidFill>
                <a:hlinkClick r:id="rId4" action="ppaction://hlinkfile"/>
              </a:rPr>
              <a:t>приказ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/>
              <a:t>руководителя УО (отдела) о присвоении категории, запись вносится в трудовую книжку</a:t>
            </a:r>
            <a:endParaRPr lang="ru-RU" sz="66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32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845EA-2E7D-487F-BB9D-6114F461023A}" type="datetime9">
              <a:rPr lang="ru-RU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07.01.2024 20:02:50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95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ПРОЦЕДУРА  </a:t>
            </a:r>
            <a:r>
              <a:rPr lang="ru-RU" dirty="0"/>
              <a:t>АТТЕСТАЦИИ НА ПОДТВЕРЖДЕНИЕ ВЫСШЕЙ КВАЛИФИКАЦИОННОЙ КАТЕГОРИИ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8C9A8-F810-4901-8A42-DF726B321969}" type="datetime9">
              <a:rPr lang="ru-RU" smtClean="0"/>
              <a:t>07.01.2024 20:02:50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0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229200"/>
            <a:ext cx="7626424" cy="943000"/>
          </a:xfrm>
        </p:spPr>
        <p:txBody>
          <a:bodyPr>
            <a:noAutofit/>
          </a:bodyPr>
          <a:lstStyle/>
          <a:p>
            <a:r>
              <a:rPr lang="ru-RU" sz="2800" dirty="0"/>
              <a:t>ПРОЦЕДУРА АТТЕСТАЦИИ НА </a:t>
            </a:r>
            <a:r>
              <a:rPr lang="ru-RU" sz="2800" dirty="0" smtClean="0"/>
              <a:t>ПОДТВЕРЖДЕНИЕ ВЫСШЕЙ КВАЛИФИКАЦИОННОЙ КАТЕГОРИИ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85800"/>
            <a:ext cx="8352928" cy="3886200"/>
          </a:xfrm>
        </p:spPr>
        <p:txBody>
          <a:bodyPr>
            <a:noAutofit/>
          </a:bodyPr>
          <a:lstStyle/>
          <a:p>
            <a:pPr algn="just"/>
            <a:r>
              <a:rPr lang="ru-RU" sz="2800" dirty="0">
                <a:solidFill>
                  <a:schemeClr val="tx1"/>
                </a:solidFill>
                <a:hlinkClick r:id="rId2" action="ppaction://hlinkfile"/>
              </a:rPr>
              <a:t>Приказ</a:t>
            </a:r>
            <a:r>
              <a:rPr lang="ru-RU" sz="2800" dirty="0"/>
              <a:t> о проведении обязательной аттестации (основание для издания приказа, ч.5 п.5 Инструкции</a:t>
            </a:r>
            <a:r>
              <a:rPr lang="ru-RU" sz="2800" dirty="0" smtClean="0"/>
              <a:t>)</a:t>
            </a:r>
          </a:p>
          <a:p>
            <a:pPr algn="just"/>
            <a:endParaRPr lang="ru-RU" sz="2800" dirty="0"/>
          </a:p>
          <a:p>
            <a:pPr algn="just"/>
            <a:endParaRPr lang="ru-RU" sz="28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34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2CEA-09BE-4054-8BD2-49E0D9DB3E3D}" type="datetime9">
              <a:rPr lang="ru-RU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07.01.2024 20:02:50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04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229200"/>
            <a:ext cx="7626424" cy="943000"/>
          </a:xfrm>
        </p:spPr>
        <p:txBody>
          <a:bodyPr>
            <a:noAutofit/>
          </a:bodyPr>
          <a:lstStyle/>
          <a:p>
            <a:r>
              <a:rPr lang="ru-RU" sz="2800" dirty="0"/>
              <a:t>ПРОЦЕДУРА АТТЕСТАЦИИ НА ПОДТВЕРЖДЕНИЕ ВЫСШЕЙ КВАЛИФИКАЦИОННОЙ КАТЕГОРИИ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8568952" cy="447139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endParaRPr lang="ru-RU" dirty="0" smtClean="0"/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НА ОЧЕРЕДНОМ ЗАСЕДАНИИ АТТЕСТАЦИОННОЙ КОМИССИИ</a:t>
            </a:r>
          </a:p>
          <a:p>
            <a:pPr marL="0" lvl="0" indent="0" algn="ctr">
              <a:spcBef>
                <a:spcPts val="0"/>
              </a:spcBef>
              <a:buNone/>
            </a:pPr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 algn="just">
              <a:spcBef>
                <a:spcPts val="0"/>
              </a:spcBef>
            </a:pPr>
            <a:r>
              <a:rPr lang="ru-RU" dirty="0"/>
              <a:t>Н</a:t>
            </a:r>
            <a:r>
              <a:rPr lang="ru-RU" dirty="0" smtClean="0"/>
              <a:t>а </a:t>
            </a:r>
            <a:r>
              <a:rPr lang="ru-RU" dirty="0"/>
              <a:t>основании приказа составляется </a:t>
            </a:r>
            <a:r>
              <a:rPr lang="ru-RU" dirty="0">
                <a:hlinkClick r:id="rId2" action="ppaction://hlinkfile"/>
              </a:rPr>
              <a:t>график</a:t>
            </a:r>
            <a:r>
              <a:rPr lang="ru-RU" dirty="0"/>
              <a:t> проведения аттестации (по каждому аттестуемому). </a:t>
            </a:r>
            <a:endParaRPr lang="ru-RU" dirty="0" smtClean="0"/>
          </a:p>
          <a:p>
            <a:pPr lvl="0" algn="just">
              <a:spcBef>
                <a:spcPts val="0"/>
              </a:spcBef>
            </a:pPr>
            <a:r>
              <a:rPr lang="ru-RU" dirty="0" smtClean="0"/>
              <a:t>Проверяется </a:t>
            </a:r>
            <a:r>
              <a:rPr lang="ru-RU" dirty="0"/>
              <a:t>законность присвоения квалификационной категории (ч.1 п.49 Инструкции). </a:t>
            </a:r>
            <a:endParaRPr lang="ru-RU" dirty="0" smtClean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35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E5CBE-62DB-40F9-B83F-09A708F7E219}" type="datetime9">
              <a:rPr lang="ru-RU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07.01.2024 20:02:50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607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8568952" cy="3528392"/>
          </a:xfrm>
        </p:spPr>
        <p:txBody>
          <a:bodyPr>
            <a:no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ПОСЛЕ СДАЧИ КВАЛИФИКАЦИОННОГО ЭКЗАМЕНА</a:t>
            </a:r>
          </a:p>
          <a:p>
            <a:pPr marL="0" lvl="0" indent="0" algn="ctr">
              <a:spcBef>
                <a:spcPts val="0"/>
              </a:spcBef>
              <a:buNone/>
            </a:pP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lvl="0" indent="0" algn="ctr">
              <a:spcBef>
                <a:spcPts val="0"/>
              </a:spcBef>
              <a:buNone/>
            </a:pPr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 algn="just">
              <a:spcBef>
                <a:spcPts val="0"/>
              </a:spcBef>
            </a:pPr>
            <a:r>
              <a:rPr lang="ru-RU" dirty="0"/>
              <a:t>Изменения в </a:t>
            </a:r>
            <a:r>
              <a:rPr lang="ru-RU" dirty="0">
                <a:hlinkClick r:id="rId2" action="ppaction://hlinkfile"/>
              </a:rPr>
              <a:t>приказ </a:t>
            </a:r>
            <a:r>
              <a:rPr lang="ru-RU" dirty="0"/>
              <a:t>о проведении аттестации (дополнения к графику аттестации), </a:t>
            </a:r>
            <a:r>
              <a:rPr lang="ru-RU" dirty="0">
                <a:hlinkClick r:id="rId3" action="ppaction://hlinkfile"/>
              </a:rPr>
              <a:t>согласования</a:t>
            </a:r>
            <a:r>
              <a:rPr lang="ru-RU" dirty="0"/>
              <a:t> их с председателем ПК (выписка из протокола заседания ПК</a:t>
            </a:r>
            <a:r>
              <a:rPr lang="ru-RU" dirty="0" smtClean="0"/>
              <a:t>)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b="1" i="1" u="sng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b="1" i="1" u="sng" dirty="0" smtClean="0">
                <a:solidFill>
                  <a:schemeClr val="accent1">
                    <a:lumMod val="75000"/>
                  </a:schemeClr>
                </a:solidFill>
              </a:rPr>
              <a:t>Примечание</a:t>
            </a:r>
            <a:r>
              <a:rPr lang="ru-RU" b="1" i="1" u="sng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 в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случае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применения п.30 Инструкции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дополнение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к графику аттестации не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требуется </a:t>
            </a:r>
            <a:endParaRPr lang="ru-RU" b="1" dirty="0"/>
          </a:p>
          <a:p>
            <a:pPr lvl="0" algn="just">
              <a:spcBef>
                <a:spcPts val="0"/>
              </a:spcBef>
            </a:pP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36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E5CBE-62DB-40F9-B83F-09A708F7E219}" type="datetime9">
              <a:rPr lang="ru-RU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07.01.2024 20:02:50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11560" y="5301208"/>
            <a:ext cx="7626424" cy="9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dirty="0"/>
              <a:t>ПРОЦЕДУРА АТТЕСТАЦИИ НА ПОДТВЕРЖДЕНИЕ ВЫСШЕЙ КВАЛИФИКАЦИОННОЙ КАТЕГОРИИ</a:t>
            </a:r>
            <a:endParaRPr lang="ru-RU" sz="28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21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229200"/>
            <a:ext cx="7626424" cy="943000"/>
          </a:xfrm>
        </p:spPr>
        <p:txBody>
          <a:bodyPr>
            <a:noAutofit/>
          </a:bodyPr>
          <a:lstStyle/>
          <a:p>
            <a:r>
              <a:rPr lang="ru-RU" sz="2800" dirty="0"/>
              <a:t>ПРОЦЕДУРА АТТЕСТАЦИИ НА ПОДТВЕРЖДЕНИЕ ВЫСШЕЙ КВАЛИФИКАЦИОННОЙ КАТЕГОРИИ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8568952" cy="447139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endParaRPr lang="ru-RU" dirty="0" smtClean="0"/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 ТЕЧЕНИЕ ПОСЛЕДУЮЩИХ ТРЕХ МЕСЯЦЕВ</a:t>
            </a:r>
          </a:p>
          <a:p>
            <a:pPr marL="0" lvl="0" indent="0" algn="ctr">
              <a:spcBef>
                <a:spcPts val="0"/>
              </a:spcBef>
              <a:buNone/>
            </a:pP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lvl="0" algn="just"/>
            <a:r>
              <a:rPr lang="ru-RU" dirty="0"/>
              <a:t>Изучение </a:t>
            </a:r>
            <a:r>
              <a:rPr lang="ru-RU" dirty="0">
                <a:hlinkClick r:id="rId2" action="ppaction://hlinkfile"/>
              </a:rPr>
              <a:t>педагогической деятельности </a:t>
            </a:r>
            <a:r>
              <a:rPr lang="ru-RU" dirty="0"/>
              <a:t>аттестуемого за последние </a:t>
            </a:r>
            <a:r>
              <a:rPr lang="ru-RU" dirty="0" smtClean="0"/>
              <a:t>пять лет в </a:t>
            </a:r>
            <a:r>
              <a:rPr lang="ru-RU" dirty="0"/>
              <a:t>соответствии с графиком (см.чч.1-2, 6</a:t>
            </a:r>
            <a:r>
              <a:rPr lang="ru-RU" dirty="0" smtClean="0"/>
              <a:t> </a:t>
            </a:r>
            <a:r>
              <a:rPr lang="ru-RU" dirty="0"/>
              <a:t>п.23 Инструкции)</a:t>
            </a:r>
          </a:p>
          <a:p>
            <a:endParaRPr lang="ru-RU" dirty="0"/>
          </a:p>
          <a:p>
            <a:pPr algn="just"/>
            <a:r>
              <a:rPr lang="ru-RU" dirty="0"/>
              <a:t>Составление </a:t>
            </a:r>
            <a:r>
              <a:rPr lang="ru-RU" dirty="0">
                <a:hlinkClick r:id="rId3" action="ppaction://hlinkfile"/>
              </a:rPr>
              <a:t>аналитической </a:t>
            </a:r>
            <a:r>
              <a:rPr lang="ru-RU" dirty="0"/>
              <a:t>информации и аттестационной характеристики, которая </a:t>
            </a:r>
            <a:r>
              <a:rPr lang="ru-RU" dirty="0">
                <a:hlinkClick r:id="rId4" action="ppaction://hlinkfile"/>
              </a:rPr>
              <a:t>согласовывается </a:t>
            </a:r>
            <a:r>
              <a:rPr lang="ru-RU" dirty="0"/>
              <a:t>с профсоюзным комитетом; оба документа подписываются</a:t>
            </a:r>
            <a:r>
              <a:rPr lang="be-BY" dirty="0"/>
              <a:t> руковод</a:t>
            </a:r>
            <a:r>
              <a:rPr lang="ru-RU" dirty="0"/>
              <a:t>и</a:t>
            </a:r>
            <a:r>
              <a:rPr lang="be-BY" dirty="0"/>
              <a:t>телем УО (отдела, </a:t>
            </a:r>
            <a:r>
              <a:rPr lang="be-BY" dirty="0" smtClean="0"/>
              <a:t>управления)</a:t>
            </a:r>
            <a:r>
              <a:rPr lang="ru-RU" i="1" dirty="0" smtClean="0"/>
              <a:t> </a:t>
            </a:r>
            <a:endParaRPr lang="ru-RU" sz="66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37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16B77-D243-4A14-A334-196F264F759F}" type="datetime9">
              <a:rPr lang="ru-RU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07.01.2024 20:02:50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90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229200"/>
            <a:ext cx="7626424" cy="943000"/>
          </a:xfrm>
        </p:spPr>
        <p:txBody>
          <a:bodyPr>
            <a:noAutofit/>
          </a:bodyPr>
          <a:lstStyle/>
          <a:p>
            <a:r>
              <a:rPr lang="ru-RU" sz="2800" dirty="0"/>
              <a:t>ПРОЦЕДУРА АТТЕСТАЦИИ НА ПОДТВЕРЖДЕНИЕ ВЫСШЕЙ КВАЛИФИКАЦИОННОЙ КАТЕГОРИИ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8568952" cy="447139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endParaRPr lang="ru-RU" dirty="0" smtClean="0"/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 7 (10) ДНЕЙ ДО ЗАСЕДАНИЯ АТТЕСТАЦИОННОЙ КОМИССИИ</a:t>
            </a:r>
          </a:p>
          <a:p>
            <a:pPr marL="0" lvl="0" indent="0" algn="ctr">
              <a:spcBef>
                <a:spcPts val="0"/>
              </a:spcBef>
              <a:buNone/>
            </a:pP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lvl="0" algn="just"/>
            <a:r>
              <a:rPr lang="ru-RU" dirty="0"/>
              <a:t>Ознакомление аттестуемых с аналитической информацией и аттестационной характеристикой под роспись с указанием даты ознакомления (чч.3 - 4 п.23 </a:t>
            </a:r>
            <a:r>
              <a:rPr lang="ru-RU" dirty="0" smtClean="0"/>
              <a:t>Инструкции)</a:t>
            </a:r>
            <a:endParaRPr lang="ru-RU" sz="66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38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0B81-C0DC-43FE-B3F5-7388013FBA61}" type="datetime9">
              <a:rPr lang="ru-RU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07.01.2024 20:02:50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90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726360"/>
            <a:ext cx="7626424" cy="943000"/>
          </a:xfrm>
        </p:spPr>
        <p:txBody>
          <a:bodyPr>
            <a:noAutofit/>
          </a:bodyPr>
          <a:lstStyle/>
          <a:p>
            <a:r>
              <a:rPr lang="ru-RU" sz="2800" dirty="0"/>
              <a:t>ПРОЦЕДУРА АТТЕСТАЦИИ НА ПОДТВЕРЖДЕНИЕ ВЫСШЕЙ КВАЛИФИКАЦИОННОЙ КАТЕГОРИИ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13792"/>
            <a:ext cx="8892480" cy="447139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endParaRPr lang="ru-RU" dirty="0" smtClean="0"/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ЗАСЕДАНИЕ АТТЕСТАЦИОННОЙ КОМИССИИ</a:t>
            </a:r>
          </a:p>
          <a:p>
            <a:pPr algn="just"/>
            <a:r>
              <a:rPr lang="ru-RU" dirty="0" smtClean="0"/>
              <a:t>Аттестационное </a:t>
            </a:r>
            <a:r>
              <a:rPr lang="ru-RU" dirty="0"/>
              <a:t>собеседование (с каждым аттестуемым отдельно); голосование (</a:t>
            </a:r>
            <a:r>
              <a:rPr lang="ru-RU" dirty="0">
                <a:hlinkClick r:id="rId2" action="ppaction://hlinkfile"/>
              </a:rPr>
              <a:t>тайное </a:t>
            </a:r>
            <a:r>
              <a:rPr lang="ru-RU" dirty="0"/>
              <a:t>или открытое); принятие решения (по каждому претенденту отдельно, под роспись</a:t>
            </a:r>
            <a:r>
              <a:rPr lang="ru-RU" dirty="0" smtClean="0"/>
              <a:t>)</a:t>
            </a:r>
            <a:endParaRPr lang="ru-RU" dirty="0"/>
          </a:p>
          <a:p>
            <a:pPr algn="just"/>
            <a:r>
              <a:rPr lang="ru-RU" dirty="0" smtClean="0"/>
              <a:t>Заседание </a:t>
            </a:r>
            <a:r>
              <a:rPr lang="ru-RU" dirty="0"/>
              <a:t>АК оформляется </a:t>
            </a:r>
            <a:r>
              <a:rPr lang="ru-RU" dirty="0">
                <a:hlinkClick r:id="rId3" action="ppaction://hlinkfile"/>
              </a:rPr>
              <a:t>протоколом</a:t>
            </a:r>
            <a:r>
              <a:rPr lang="ru-RU" dirty="0"/>
              <a:t>, в котором подробно фиксируется содержание аттестационного собеседования (в том числе рекомендации, которые даются аттестуемому). Протокол подписывается председателем и всеми членами АК, принимавшими участие в голосовании</a:t>
            </a:r>
            <a:r>
              <a:rPr lang="ru-RU" dirty="0" smtClean="0"/>
              <a:t>.</a:t>
            </a:r>
            <a:endParaRPr lang="ru-RU" dirty="0"/>
          </a:p>
          <a:p>
            <a:pPr algn="just"/>
            <a:r>
              <a:rPr lang="ru-RU" dirty="0" smtClean="0"/>
              <a:t>Выписка </a:t>
            </a:r>
            <a:r>
              <a:rPr lang="ru-RU" dirty="0"/>
              <a:t>из протокола заседания АК </a:t>
            </a:r>
            <a:r>
              <a:rPr lang="ru-RU" b="1" u="sng" dirty="0"/>
              <a:t>в тот же день</a:t>
            </a:r>
            <a:r>
              <a:rPr lang="ru-RU" dirty="0"/>
              <a:t> передаётся в приемную УО (отдела, управления).</a:t>
            </a:r>
          </a:p>
          <a:p>
            <a:pPr algn="just"/>
            <a:r>
              <a:rPr lang="ru-RU" i="1" dirty="0" smtClean="0"/>
              <a:t>На </a:t>
            </a:r>
            <a:r>
              <a:rPr lang="ru-RU" i="1" dirty="0"/>
              <a:t>основании выписки составляется </a:t>
            </a:r>
            <a:r>
              <a:rPr lang="ru-RU" i="1" dirty="0">
                <a:hlinkClick r:id="rId4" action="ppaction://hlinkfile"/>
              </a:rPr>
              <a:t>приказ </a:t>
            </a:r>
            <a:r>
              <a:rPr lang="ru-RU" i="1" dirty="0"/>
              <a:t>руководителя УО (отдела) о </a:t>
            </a:r>
            <a:r>
              <a:rPr lang="ru-RU" i="1" dirty="0" smtClean="0"/>
              <a:t>подтверждении </a:t>
            </a:r>
            <a:r>
              <a:rPr lang="ru-RU" i="1" dirty="0"/>
              <a:t>категории, запись вносится в трудовую книжку</a:t>
            </a:r>
            <a:endParaRPr lang="ru-RU" sz="66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39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845EA-2E7D-487F-BB9D-6114F461023A}" type="datetime9">
              <a:rPr lang="ru-RU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07.01.2024 20:02:50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01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вал 3">
            <a:hlinkClick r:id="rId2" action="ppaction://hlinkfile"/>
          </p:cNvPr>
          <p:cNvSpPr/>
          <p:nvPr/>
        </p:nvSpPr>
        <p:spPr>
          <a:xfrm>
            <a:off x="1475656" y="764704"/>
            <a:ext cx="2520280" cy="1224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АЛГОРИТМЫ + ФОРМЫ</a:t>
            </a:r>
            <a:endParaRPr lang="ru-RU" b="1" dirty="0"/>
          </a:p>
        </p:txBody>
      </p:sp>
      <p:sp>
        <p:nvSpPr>
          <p:cNvPr id="5" name="Скругленный прямоугольник 4">
            <a:hlinkClick r:id="rId3" action="ppaction://hlinkfile" tooltip="http://www.academy.edu.by/files/praktich%20ruk_atestatsia-1.pdf"/>
          </p:cNvPr>
          <p:cNvSpPr/>
          <p:nvPr/>
        </p:nvSpPr>
        <p:spPr>
          <a:xfrm>
            <a:off x="3635896" y="2276872"/>
            <a:ext cx="2448272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</a:t>
            </a:r>
            <a:r>
              <a:rPr lang="ru-RU" sz="2400" b="1" dirty="0" smtClean="0"/>
              <a:t>рактическое руководство</a:t>
            </a:r>
            <a:endParaRPr lang="ru-RU" sz="2400" b="1" dirty="0"/>
          </a:p>
        </p:txBody>
      </p:sp>
      <p:sp>
        <p:nvSpPr>
          <p:cNvPr id="6" name="Овал 5">
            <a:hlinkClick r:id="rId4" action="ppaction://hlinkfile"/>
          </p:cNvPr>
          <p:cNvSpPr/>
          <p:nvPr/>
        </p:nvSpPr>
        <p:spPr>
          <a:xfrm>
            <a:off x="5796136" y="3875896"/>
            <a:ext cx="2771800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ПРИЛОЖЕНИЯ К ОПО</a:t>
            </a:r>
            <a:endParaRPr lang="ru-RU" b="1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40</a:t>
            </a:fld>
            <a:endParaRPr lang="ru-RU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F3A4-55F0-41BD-A886-5EBEAF951773}" type="datetime9">
              <a:rPr lang="ru-RU" smtClean="0"/>
              <a:t>07.01.2024 20:02:50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01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423</TotalTime>
  <Words>2175</Words>
  <Application>Microsoft Office PowerPoint</Application>
  <PresentationFormat>Экран (4:3)</PresentationFormat>
  <Paragraphs>329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NewsPrint</vt:lpstr>
      <vt:lpstr>Организация работы аттестационной комиссии</vt:lpstr>
      <vt:lpstr>ПОДГОТОВИТЕЛЬНЫЙ ЭТАП РАБОТЫ АТТЕСТАЦИОННОЙ КОМИССИИ (проводится до 1 октября текущего года)</vt:lpstr>
      <vt:lpstr>ПОДГОТОВИТЕЛЬНЫЙ ЭТАП РАБОТЫ АТТЕСТАЦИОННОЙ КОМИССИИ (проводится до 1 октября текущего года)</vt:lpstr>
      <vt:lpstr>ПОДГОТОВИТЕЛЬНЫЙ ЭТАП РАБОТЫ АТТЕСТАЦИОННОЙ КОМИССИИ (проводится до 1 октября текущего года)</vt:lpstr>
      <vt:lpstr>ПОДГОТОВИТЕЛЬНЫЙ ЭТАП РАБОТЫ АТТЕСТАЦИОННОЙ КОМИССИИ (проводится до 1 октября текущего года)</vt:lpstr>
      <vt:lpstr>ПОДГОТОВИТЕЛЬНЫЙ ЭТАП РАБОТЫ АТТЕСТАЦИОННОЙ КОМИССИИ (проводится до 1 октября текущего года)</vt:lpstr>
      <vt:lpstr>ПОДГОТОВИТЕЛЬНЫЙ ЭТАП РАБОТЫ АТТЕСТАЦИОННОЙ КОМИССИИ (проводится до 1 октября текущего года)</vt:lpstr>
      <vt:lpstr>ПОДГОТОВИТЕЛЬНЫЙ ЭТАП РАБОТЫ АТТЕСТАЦИОННОЙ КОМИССИИ (проводится до 1 октября текущего года)</vt:lpstr>
      <vt:lpstr>Примерный план работы аттестационной комиссии</vt:lpstr>
      <vt:lpstr>Примерный план работы аттестационной комиссии</vt:lpstr>
      <vt:lpstr>Примерный план работы аттестационной комиссии</vt:lpstr>
      <vt:lpstr>Примерный план работы аттестационной комиссии</vt:lpstr>
      <vt:lpstr>Примерный план работы аттестационной комиссии</vt:lpstr>
      <vt:lpstr>ПРОЦЕДУРА  АТТЕСТАЦИИ НА ПРИСВОЕНИЕ II И I КВАЛИФИКАЦИОННЫХ КАТЕГОРИЙ</vt:lpstr>
      <vt:lpstr>ПРОЦЕДУРА АТТЕСТАЦИИ НА ПРИСВОЕНИЕ II И I КВАЛИФИКАЦИОННЫХ КАТЕГОРИЙ</vt:lpstr>
      <vt:lpstr>ПРОЦЕДУРА АТТЕСТАЦИИ НА ПРИСВОЕНИЕ II И I КВАЛИФИКАЦИОННЫХ КАТЕГОРИЙ</vt:lpstr>
      <vt:lpstr>ПРОЦЕДУРА АТТЕСТАЦИИ НА ПРИСВОЕНИЕ II И I КВАЛИФИКАЦИОННЫХ КАТЕГОРИЙ</vt:lpstr>
      <vt:lpstr>ПРОЦЕДУРА АТТЕСТАЦИИ НА ПРИСВОЕНИЕ II И I КВАЛИФИКАЦИОННЫХ КАТЕГОРИЙ</vt:lpstr>
      <vt:lpstr>ПРОЦЕДУРА АТТЕСТАЦИИ НА ПРИСВОЕНИЕ II И I КВАЛИФИКАЦИОННЫХ КАТЕГОРИЙ</vt:lpstr>
      <vt:lpstr>ПРОЦЕДУРА  АТТЕСТАЦИИ НА ПОДТВЕРЖДЕНИЕ II И I КВАЛИФИКАЦИОННЫХ КАТЕГОРИЙ</vt:lpstr>
      <vt:lpstr>ПРОЦЕДУРА АТТЕСТАЦИИ НА ПОДТВЕРЖДЕНИЕ II И I КВАЛИФИКАЦИОННЫХ КАТЕГОРИЙ</vt:lpstr>
      <vt:lpstr>ПРОЦЕДУРА АТТЕСТАЦИИ НА ПОДТВЕРЖДЕНИЕ II И I КВАЛИФИКАЦИОННЫХ КАТЕГОРИЙ</vt:lpstr>
      <vt:lpstr>ПРОЦЕДУРА АТТЕСТАЦИИ НА ПОДТВЕРЖДЕНИЕ II И I КВАЛИФИКАЦИОННЫХ КАТЕГОРИЙ</vt:lpstr>
      <vt:lpstr>ПРОЦЕДУРА АТТЕСТАЦИИ НА ПОДТВЕРЖДЕНИЕ II И I КВАЛИФИКАЦИОННЫХ КАТЕГОРИЙ</vt:lpstr>
      <vt:lpstr>ПРОЦЕДУРА АТТЕСТАЦИИ НА ПОДТВЕРЖДЕНИЕ II И I КВАЛИФИКАЦИОННЫХ КАТЕГОРИЙ</vt:lpstr>
      <vt:lpstr>ПРОЦЕДУРА  АТТЕСТАЦИИ НА ПРИСВОЕНИЕ  ВЫСШЕЙ КВАЛИФИКАЦИОННОЙ КАТЕГОРИИ </vt:lpstr>
      <vt:lpstr>ПРОЦЕДУРА АТТЕСТАЦИИ НА ПРИСВОЕНИЕ ВЫСШЕЙ КВАЛИФИКАЦИОННОЙ КАТЕГОРИИ</vt:lpstr>
      <vt:lpstr>Презентация PowerPoint</vt:lpstr>
      <vt:lpstr>Презентация PowerPoint</vt:lpstr>
      <vt:lpstr>ПРОЦЕДУРА АТТЕСТАЦИИ НА ПРИСВОЕНИЕ ВЫСШЕЙ КВАЛИФИКАЦИОННОЙ КАТЕГОРИИ</vt:lpstr>
      <vt:lpstr>ПРОЦЕДУРА АТТЕСТАЦИИ НА ПРИСВОЕНИЕ ВЫСШЕЙ КВАЛИФИКАЦИОННОЙ КАТЕГОРИИ</vt:lpstr>
      <vt:lpstr>Презентация PowerPoint</vt:lpstr>
      <vt:lpstr>ПРОЦЕДУРА  АТТЕСТАЦИИ НА ПОДТВЕРЖДЕНИЕ ВЫСШЕЙ КВАЛИФИКАЦИОННОЙ КАТЕГОРИИ</vt:lpstr>
      <vt:lpstr>ПРОЦЕДУРА АТТЕСТАЦИИ НА ПОДТВЕРЖДЕНИЕ ВЫСШЕЙ КВАЛИФИКАЦИОННОЙ КАТЕГОРИИ</vt:lpstr>
      <vt:lpstr>ПРОЦЕДУРА АТТЕСТАЦИИ НА ПОДТВЕРЖДЕНИЕ ВЫСШЕЙ КВАЛИФИКАЦИОННОЙ КАТЕГОРИИ</vt:lpstr>
      <vt:lpstr>Презентация PowerPoint</vt:lpstr>
      <vt:lpstr>ПРОЦЕДУРА АТТЕСТАЦИИ НА ПОДТВЕРЖДЕНИЕ ВЫСШЕЙ КВАЛИФИКАЦИОННОЙ КАТЕГОРИИ</vt:lpstr>
      <vt:lpstr>ПРОЦЕДУРА АТТЕСТАЦИИ НА ПОДТВЕРЖДЕНИЕ ВЫСШЕЙ КВАЛИФИКАЦИОННОЙ КАТЕГОРИИ</vt:lpstr>
      <vt:lpstr>ПРОЦЕДУРА АТТЕСТАЦИИ НА ПОДТВЕРЖДЕНИЕ ВЫСШЕЙ КВАЛИФИКАЦИОННОЙ КАТЕГОРИИ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работы аттестационной комиссии</dc:title>
  <dc:creator>Ирина</dc:creator>
  <cp:lastModifiedBy>Ирина</cp:lastModifiedBy>
  <cp:revision>41</cp:revision>
  <dcterms:modified xsi:type="dcterms:W3CDTF">2024-01-07T17:04:21Z</dcterms:modified>
</cp:coreProperties>
</file>