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3"/>
    <p:sldId id="272" r:id="rId4"/>
    <p:sldId id="277" r:id="rId5"/>
    <p:sldId id="276" r:id="rId6"/>
    <p:sldId id="279" r:id="rId7"/>
    <p:sldId id="280" r:id="rId8"/>
    <p:sldId id="278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7" userDrawn="1">
          <p15:clr>
            <a:srgbClr val="A4A3A4"/>
          </p15:clr>
        </p15:guide>
        <p15:guide id="2" pos="2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416" y="-96"/>
      </p:cViewPr>
      <p:guideLst>
        <p:guide orient="horz" pos="2147"/>
        <p:guide pos="2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47A36-8440-400A-A85C-7CBEF73A60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D247-68A0-4D17-9278-2C2CFA8AFD5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143" y="1412875"/>
            <a:ext cx="8560435" cy="34150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Актуальные вопросы деятельности </a:t>
            </a:r>
            <a:endParaRPr lang="ru-RU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учреждений образования  </a:t>
            </a:r>
            <a:endParaRPr lang="ru-RU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по реализации Положения </a:t>
            </a:r>
            <a:endParaRPr lang="ru-RU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о порядке признания детей находящимися </a:t>
            </a:r>
            <a:endParaRPr lang="ru-RU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в социально опасном положении </a:t>
            </a:r>
            <a:endParaRPr lang="ru-RU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и нуждающимися в государственной защите</a:t>
            </a:r>
            <a:endParaRPr lang="ru-RU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108585" y="-40640"/>
            <a:ext cx="9186545" cy="6899275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51685" y="260985"/>
            <a:ext cx="1243965" cy="1217930"/>
          </a:xfrm>
          <a:prstGeom prst="rect">
            <a:avLst/>
          </a:prstGeom>
        </p:spPr>
      </p:pic>
      <p:cxnSp>
        <p:nvCxnSpPr>
          <p:cNvPr id="6" name="Прямое соединение 5"/>
          <p:cNvCxnSpPr/>
          <p:nvPr/>
        </p:nvCxnSpPr>
        <p:spPr>
          <a:xfrm>
            <a:off x="3563620" y="405130"/>
            <a:ext cx="525716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Прямое соединение 6"/>
          <p:cNvCxnSpPr/>
          <p:nvPr/>
        </p:nvCxnSpPr>
        <p:spPr>
          <a:xfrm flipV="1">
            <a:off x="3563620" y="933450"/>
            <a:ext cx="5261610" cy="1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005580" y="439420"/>
            <a:ext cx="4448810" cy="42989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ru-RU" altLang="en-US" sz="22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ОБНОВЛЕНИЕ ЗАКОНОДАТЕЛЬСТВА</a:t>
            </a:r>
            <a:endParaRPr lang="ru-RU" altLang="en-US" sz="22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20645" y="1628775"/>
            <a:ext cx="6457315" cy="47358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Постановление Совета Министров </a:t>
            </a:r>
            <a:endParaRPr lang="ru-RU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Республики Беларусь </a:t>
            </a:r>
            <a:endParaRPr lang="ru-RU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от 30.12.2024 года № 1055</a:t>
            </a:r>
            <a:endParaRPr lang="ru-RU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«О признании детей нахождящимися </a:t>
            </a:r>
            <a:endParaRPr lang="ru-RU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в социально опасном положении </a:t>
            </a:r>
            <a:endParaRPr lang="ru-RU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и нуждающимися в государственной </a:t>
            </a:r>
            <a:endParaRPr lang="ru-RU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защите» </a:t>
            </a:r>
            <a:endParaRPr lang="ru-RU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endParaRPr lang="ru-RU" altLang="en-US" sz="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endParaRPr lang="ru-RU" altLang="en-US" sz="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ru-RU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                     </a:t>
            </a:r>
            <a:r>
              <a:rPr lang="ru-RU" altLang="en-US" sz="20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вступило в силу с 01.01.2025 года</a:t>
            </a:r>
            <a:endParaRPr lang="ru-RU" altLang="en-US" sz="2000" b="1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600" b="1" i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2000" b="1" i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ТАКЖЕ</a:t>
            </a:r>
            <a:r>
              <a:rPr lang="ru-RU" altLang="en-US" sz="1600" b="1" i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 в своей деятельности мы руководствуемся </a:t>
            </a:r>
            <a:endParaRPr lang="ru-RU" altLang="en-US" sz="1600" b="1" i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1600" b="1" i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</a:rPr>
              <a:t>Методическими рекомендациями от 05.05.2025 года</a:t>
            </a:r>
            <a:endParaRPr lang="ru-RU" altLang="en-US" sz="1600" b="1" i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2587625" y="1557020"/>
            <a:ext cx="6382385" cy="47999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ru-RU"/>
              <a:t>п</a:t>
            </a:r>
            <a:r>
              <a:t>остановление Совета Министров Республики Беларусь </a:t>
            </a:r>
          </a:p>
          <a:p>
            <a:r>
              <a:t>от 15 января 2019 г. № 22 «О признании детей находящимися </a:t>
            </a:r>
          </a:p>
          <a:p>
            <a:r>
              <a:t>в социально опасном положении»; </a:t>
            </a:r>
          </a:p>
          <a:p/>
          <a:p>
            <a:r>
              <a:t>подпункт 1.7 пункта 1 постановления Совета Министров Республики Беларусь от 30 августа 2021 г. № 493 </a:t>
            </a:r>
          </a:p>
          <a:p>
            <a:r>
              <a:t>«Об изменении постановлений Совета Министров Республики Беларусь»; </a:t>
            </a:r>
          </a:p>
          <a:p/>
          <a:p>
            <a:r>
              <a:t>подпункт 1.5 пункта 1 постановления Совета Министров Республики Беларусь от 29 июля 2022 г. № 502 «Об изменении постановлений Совета Министров Республики Беларусь»; </a:t>
            </a:r>
          </a:p>
          <a:p/>
          <a:p>
            <a:r>
              <a:t>постановление Совета Министров Республики Беларусь </a:t>
            </a:r>
          </a:p>
          <a:p>
            <a:r>
              <a:t>от 1 декабря 2023 г. № 856 «Об изменении постановления Совета Министров Республики Беларусь от 15 января 2019 г. </a:t>
            </a:r>
          </a:p>
          <a:p>
            <a:r>
              <a:t>№ 22». </a:t>
            </a:r>
          </a:p>
        </p:txBody>
      </p:sp>
      <p:pic>
        <p:nvPicPr>
          <p:cNvPr id="7" name="Изображение 6"/>
          <p:cNvPicPr/>
          <p:nvPr/>
        </p:nvPicPr>
        <p:blipFill>
          <a:blip r:embed="rId2"/>
          <a:stretch>
            <a:fillRect/>
          </a:stretch>
        </p:blipFill>
        <p:spPr>
          <a:xfrm>
            <a:off x="2124075" y="200025"/>
            <a:ext cx="1243965" cy="121793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88866" y="439420"/>
            <a:ext cx="263652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ru-RU" altLang="en-US" sz="28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УТРАТИЛИ СИЛУ</a:t>
            </a:r>
            <a:endParaRPr lang="ru-RU" altLang="en-US" sz="28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cxnSp>
        <p:nvCxnSpPr>
          <p:cNvPr id="9" name="Прямое соединение 8"/>
          <p:cNvCxnSpPr/>
          <p:nvPr/>
        </p:nvCxnSpPr>
        <p:spPr>
          <a:xfrm flipV="1">
            <a:off x="3563620" y="933450"/>
            <a:ext cx="5261610" cy="1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Прямое соединение 9"/>
          <p:cNvCxnSpPr/>
          <p:nvPr/>
        </p:nvCxnSpPr>
        <p:spPr>
          <a:xfrm flipV="1">
            <a:off x="3564255" y="405130"/>
            <a:ext cx="5261610" cy="1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Изображение 13"/>
          <p:cNvPicPr/>
          <p:nvPr/>
        </p:nvPicPr>
        <p:blipFill>
          <a:blip r:embed="rId3"/>
          <a:stretch>
            <a:fillRect/>
          </a:stretch>
        </p:blipFill>
        <p:spPr>
          <a:xfrm>
            <a:off x="1979930" y="1557020"/>
            <a:ext cx="718820" cy="550545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979930" y="2708910"/>
            <a:ext cx="718820" cy="550545"/>
          </a:xfrm>
          <a:prstGeom prst="rect">
            <a:avLst/>
          </a:prstGeom>
        </p:spPr>
      </p:pic>
      <p:pic>
        <p:nvPicPr>
          <p:cNvPr id="12" name="Изображение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979930" y="4004945"/>
            <a:ext cx="718820" cy="550545"/>
          </a:xfrm>
          <a:prstGeom prst="rect">
            <a:avLst/>
          </a:prstGeom>
        </p:spPr>
      </p:pic>
      <p:pic>
        <p:nvPicPr>
          <p:cNvPr id="13" name="Изображение 12"/>
          <p:cNvPicPr/>
          <p:nvPr/>
        </p:nvPicPr>
        <p:blipFill>
          <a:blip r:embed="rId3"/>
          <a:stretch>
            <a:fillRect/>
          </a:stretch>
        </p:blipFill>
        <p:spPr>
          <a:xfrm>
            <a:off x="1979930" y="5157470"/>
            <a:ext cx="718820" cy="5505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2915920" y="332740"/>
            <a:ext cx="5737860" cy="538480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altLang="en-US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  <a:sym typeface="+mn-ea"/>
              </a:rPr>
              <a:t>Постановлением Совета Министров </a:t>
            </a:r>
            <a:endParaRPr lang="ru-RU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  <a:sym typeface="+mn-ea"/>
              </a:rPr>
              <a:t>Республики Беларусь </a:t>
            </a:r>
            <a:endParaRPr lang="ru-RU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r>
              <a:rPr lang="ru-RU" altLang="en-US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charset="0"/>
                <a:cs typeface="Arial Narrow" panose="020B0606020202030204" charset="0"/>
                <a:sym typeface="+mn-ea"/>
              </a:rPr>
              <a:t>от 30.12.2024 года № 1055</a:t>
            </a:r>
            <a:endParaRPr lang="ru-RU" altLang="en-US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l"/>
            <a:endParaRPr lang="ru-RU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l"/>
            <a:endParaRPr lang="ru-RU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charset="0"/>
              <a:cs typeface="Arial Narrow" panose="020B0606020202030204" charset="0"/>
            </a:endParaRPr>
          </a:p>
          <a:p>
            <a:pPr algn="just"/>
            <a:r>
              <a:rPr sz="2000"/>
              <a:t>Утвер</a:t>
            </a:r>
            <a:r>
              <a:rPr lang="ru-RU" sz="2000"/>
              <a:t>ждено</a:t>
            </a:r>
            <a:r>
              <a:rPr sz="2000"/>
              <a:t> Положение о порядке признания детей находящимися в социально опасном положении и нуждающимися в государственной защите </a:t>
            </a:r>
            <a:endParaRPr sz="2000"/>
          </a:p>
          <a:p>
            <a:endParaRPr sz="2000"/>
          </a:p>
          <a:p>
            <a:pPr algn="just"/>
            <a:r>
              <a:rPr sz="2000"/>
              <a:t>Установ</a:t>
            </a:r>
            <a:r>
              <a:rPr lang="ru-RU" sz="2000"/>
              <a:t>лены</a:t>
            </a:r>
            <a:r>
              <a:rPr sz="2000"/>
              <a:t> критерии и показатели социально опасного положения</a:t>
            </a:r>
            <a:endParaRPr sz="2000"/>
          </a:p>
          <a:p>
            <a:endParaRPr sz="2000"/>
          </a:p>
          <a:p>
            <a:pPr algn="just"/>
            <a:r>
              <a:rPr sz="2000"/>
              <a:t>Внес</a:t>
            </a:r>
            <a:r>
              <a:rPr lang="ru-RU" sz="2000"/>
              <a:t>ены</a:t>
            </a:r>
            <a:r>
              <a:rPr sz="2000"/>
              <a:t> </a:t>
            </a:r>
            <a:r>
              <a:rPr lang="ru-RU" sz="2000"/>
              <a:t>изменения в</a:t>
            </a:r>
            <a:r>
              <a:rPr sz="2000"/>
              <a:t> </a:t>
            </a:r>
            <a:r>
              <a:rPr lang="ru-RU" sz="2000"/>
              <a:t>П</a:t>
            </a:r>
            <a:r>
              <a:rPr sz="2000"/>
              <a:t>остановлени</a:t>
            </a:r>
            <a:r>
              <a:rPr lang="ru-RU" sz="2000"/>
              <a:t>е</a:t>
            </a:r>
            <a:r>
              <a:rPr sz="2000"/>
              <a:t> Совета Министров Республики Беларусь от 11 июля 2022 г. № 456 «О вопросах профилактики правонарушений»</a:t>
            </a:r>
            <a:endParaRPr sz="2000"/>
          </a:p>
        </p:txBody>
      </p:sp>
      <p:pic>
        <p:nvPicPr>
          <p:cNvPr id="14" name="Изображение 13"/>
          <p:cNvPicPr/>
          <p:nvPr/>
        </p:nvPicPr>
        <p:blipFill>
          <a:blip r:embed="rId2"/>
          <a:stretch>
            <a:fillRect/>
          </a:stretch>
        </p:blipFill>
        <p:spPr>
          <a:xfrm>
            <a:off x="2267585" y="1917065"/>
            <a:ext cx="718820" cy="550545"/>
          </a:xfrm>
          <a:prstGeom prst="rect">
            <a:avLst/>
          </a:prstGeom>
        </p:spPr>
      </p:pic>
      <p:pic>
        <p:nvPicPr>
          <p:cNvPr id="15" name="Изображение 14"/>
          <p:cNvPicPr/>
          <p:nvPr/>
        </p:nvPicPr>
        <p:blipFill>
          <a:blip r:embed="rId2"/>
          <a:stretch>
            <a:fillRect/>
          </a:stretch>
        </p:blipFill>
        <p:spPr>
          <a:xfrm>
            <a:off x="2267585" y="3429000"/>
            <a:ext cx="718820" cy="550545"/>
          </a:xfrm>
          <a:prstGeom prst="rect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2"/>
          <a:stretch>
            <a:fillRect/>
          </a:stretch>
        </p:blipFill>
        <p:spPr>
          <a:xfrm>
            <a:off x="2267585" y="4364990"/>
            <a:ext cx="718820" cy="5505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2"/>
          <a:stretch>
            <a:fillRect/>
          </a:stretch>
        </p:blipFill>
        <p:spPr>
          <a:xfrm>
            <a:off x="2051685" y="260985"/>
            <a:ext cx="1243965" cy="121793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51910" y="476885"/>
            <a:ext cx="4652645" cy="7353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4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КРИТЕРИИ И ПОКАЗАТЕЛИ </a:t>
            </a:r>
            <a:endParaRPr lang="ru-RU" altLang="en-US" sz="24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2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социально опасного положения</a:t>
            </a:r>
            <a:endParaRPr lang="ru-RU" altLang="en-US" sz="22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cxnSp>
        <p:nvCxnSpPr>
          <p:cNvPr id="6" name="Прямое соединение 5"/>
          <p:cNvCxnSpPr/>
          <p:nvPr/>
        </p:nvCxnSpPr>
        <p:spPr>
          <a:xfrm>
            <a:off x="3564255" y="1125220"/>
            <a:ext cx="5328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Прямое соединение 4"/>
          <p:cNvCxnSpPr/>
          <p:nvPr/>
        </p:nvCxnSpPr>
        <p:spPr>
          <a:xfrm>
            <a:off x="3521710" y="405130"/>
            <a:ext cx="533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Текстовое поле 6"/>
          <p:cNvSpPr txBox="1"/>
          <p:nvPr/>
        </p:nvSpPr>
        <p:spPr>
          <a:xfrm>
            <a:off x="3347720" y="4653280"/>
            <a:ext cx="5292725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i="1"/>
              <a:t>О критериях и показателях социально опасного положения в </a:t>
            </a:r>
            <a:r>
              <a:rPr i="1"/>
              <a:t>Приложени</a:t>
            </a:r>
            <a:r>
              <a:rPr lang="ru-RU" i="1"/>
              <a:t>и</a:t>
            </a:r>
            <a:r>
              <a:rPr i="1"/>
              <a:t> к постановлению </a:t>
            </a:r>
            <a:endParaRPr i="1"/>
          </a:p>
          <a:p>
            <a:pPr algn="ctr"/>
            <a:r>
              <a:rPr i="1"/>
              <a:t>Совета Министров Республики Беларусь </a:t>
            </a:r>
            <a:endParaRPr i="1"/>
          </a:p>
          <a:p>
            <a:pPr algn="ctr"/>
            <a:r>
              <a:rPr lang="ru-RU" i="1"/>
              <a:t>от </a:t>
            </a:r>
            <a:r>
              <a:rPr i="1"/>
              <a:t>30.12.2024 № 1055 </a:t>
            </a:r>
            <a:endParaRPr i="1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491865" y="1772920"/>
            <a:ext cx="5292725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sz="2400"/>
              <a:t>1 КРИТЕРИЙ - 8 показателей</a:t>
            </a:r>
            <a:endParaRPr lang="ru-RU" sz="2400"/>
          </a:p>
          <a:p>
            <a:pPr algn="ctr"/>
            <a:r>
              <a:rPr lang="ru-RU" sz="2400"/>
              <a:t>2 КРИТЕРИЙ - 2 показателя </a:t>
            </a:r>
            <a:endParaRPr lang="ru-RU" sz="2400"/>
          </a:p>
          <a:p>
            <a:pPr algn="ctr"/>
            <a:r>
              <a:rPr lang="ru-RU" sz="2400"/>
              <a:t>3 КРИТЕРИЙ - 5 показателей</a:t>
            </a:r>
            <a:endParaRPr lang="ru-RU" sz="2400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3204210" y="3284855"/>
            <a:ext cx="5651500" cy="95313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sz="2800">
                <a:solidFill>
                  <a:srgbClr val="FF0000"/>
                </a:solidFill>
              </a:rPr>
              <a:t>В ПОКАЗАТЕЛЯХ </a:t>
            </a:r>
            <a:endParaRPr lang="ru-RU" sz="2800">
              <a:solidFill>
                <a:srgbClr val="FF0000"/>
              </a:solidFill>
            </a:endParaRPr>
          </a:p>
          <a:p>
            <a:pPr algn="ctr"/>
            <a:r>
              <a:rPr lang="ru-RU" sz="2800">
                <a:solidFill>
                  <a:srgbClr val="FF0000"/>
                </a:solidFill>
              </a:rPr>
              <a:t>ЕСТЬ ИЗМЕНЕНИЯ И ДОПОЛНЕНИЯ! </a:t>
            </a:r>
            <a:endParaRPr lang="ru-RU" sz="2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36195" y="-99060"/>
            <a:ext cx="9186545" cy="6899275"/>
          </a:xfrm>
          <a:prstGeom prst="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2"/>
          <a:stretch>
            <a:fillRect/>
          </a:stretch>
        </p:blipFill>
        <p:spPr>
          <a:xfrm>
            <a:off x="2051685" y="260985"/>
            <a:ext cx="1243965" cy="1217930"/>
          </a:xfrm>
          <a:prstGeom prst="rect">
            <a:avLst/>
          </a:prstGeom>
        </p:spPr>
      </p:pic>
      <p:cxnSp>
        <p:nvCxnSpPr>
          <p:cNvPr id="8" name="Прямое соединение 7"/>
          <p:cNvCxnSpPr/>
          <p:nvPr/>
        </p:nvCxnSpPr>
        <p:spPr>
          <a:xfrm>
            <a:off x="3491865" y="1412875"/>
            <a:ext cx="53282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681730" y="418465"/>
            <a:ext cx="5005070" cy="86042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4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ВКЛЮЧЕНЫ НОВЫЕ СТАТЬИ </a:t>
            </a:r>
            <a:endParaRPr lang="ru-RU" altLang="en-US" sz="24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4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КоАП Республики Беларусь </a:t>
            </a:r>
            <a:endParaRPr lang="ru-RU" altLang="en-US" sz="24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2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altLang="en-US" sz="20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в показатели социально опасного положения </a:t>
            </a:r>
            <a:endParaRPr lang="ru-RU" altLang="en-US" sz="20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cxnSp>
        <p:nvCxnSpPr>
          <p:cNvPr id="11" name="Прямое соединение 10"/>
          <p:cNvCxnSpPr/>
          <p:nvPr/>
        </p:nvCxnSpPr>
        <p:spPr>
          <a:xfrm flipV="1">
            <a:off x="3491865" y="380365"/>
            <a:ext cx="5334635" cy="247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Текстовое поле 12"/>
          <p:cNvSpPr txBox="1"/>
          <p:nvPr/>
        </p:nvSpPr>
        <p:spPr>
          <a:xfrm>
            <a:off x="3491865" y="1845310"/>
            <a:ext cx="5292725" cy="4129405"/>
          </a:xfrm>
          <a:prstGeom prst="rect">
            <a:avLst/>
          </a:prstGeom>
        </p:spPr>
        <p:txBody>
          <a:bodyPr wrap="square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/>
              <a:t>статья 17.1</a:t>
            </a:r>
            <a:endParaRPr lang="ru-RU" sz="2400"/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/>
              <a:t>статья 18.15</a:t>
            </a:r>
            <a:endParaRPr lang="ru-RU" sz="2400"/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/>
              <a:t>ч.3 статьи 19.3</a:t>
            </a:r>
            <a:endParaRPr lang="ru-RU" sz="2400"/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/>
              <a:t>ч. 4 статьи 19.3 </a:t>
            </a:r>
            <a:endParaRPr lang="ru-RU" sz="2400"/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/>
              <a:t>ч.5 статьи 19.3</a:t>
            </a:r>
            <a:endParaRPr lang="ru-RU" sz="2400"/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/>
              <a:t>статья 19.10</a:t>
            </a:r>
            <a:endParaRPr lang="ru-RU" sz="2400"/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>
                <a:sym typeface="+mn-ea"/>
              </a:rPr>
              <a:t>статья 19.11</a:t>
            </a:r>
            <a:endParaRPr lang="ru-RU" sz="2400">
              <a:sym typeface="+mn-ea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>
                <a:sym typeface="+mn-ea"/>
              </a:rPr>
              <a:t>статья 19.12</a:t>
            </a:r>
            <a:endParaRPr lang="ru-RU" sz="2400">
              <a:sym typeface="+mn-ea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>
                <a:sym typeface="+mn-ea"/>
              </a:rPr>
              <a:t>статья 25.11</a:t>
            </a:r>
            <a:endParaRPr lang="ru-RU" sz="2400"/>
          </a:p>
          <a:p>
            <a:pPr algn="ctr"/>
            <a:endParaRPr lang="ru-RU" sz="2400"/>
          </a:p>
          <a:p>
            <a:pPr algn="ctr"/>
            <a:endParaRPr lang="ru-RU" sz="2400"/>
          </a:p>
          <a:p>
            <a:pPr algn="ctr"/>
            <a:endParaRPr lang="ru-RU" sz="2400"/>
          </a:p>
          <a:p>
            <a:pPr algn="ctr"/>
            <a:endParaRPr lang="ru-RU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2915920" y="1633855"/>
            <a:ext cx="5869940" cy="449262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sz="2200"/>
              <a:t>Настоящим Положением определяются порядок выявления детей, находящихся в социально опасном положении, порядок ведения их учета, порядок и сроки проведения обследования условий жизни и воспитания этих детей, обеспечения контроля за условиями их содержания, воспитания и образования, порядок признания этих детей находящимися в социально опасном положении и нуждающимися в государственной защите, а также порядок их возврата родителям (единственному родителю), одному из родителей</a:t>
            </a:r>
            <a:endParaRPr sz="2200"/>
          </a:p>
        </p:txBody>
      </p:sp>
      <p:cxnSp>
        <p:nvCxnSpPr>
          <p:cNvPr id="10" name="Прямое соединение 9"/>
          <p:cNvCxnSpPr/>
          <p:nvPr/>
        </p:nvCxnSpPr>
        <p:spPr>
          <a:xfrm flipV="1">
            <a:off x="2987675" y="403225"/>
            <a:ext cx="5694045" cy="1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Прямое соединение 5"/>
          <p:cNvCxnSpPr/>
          <p:nvPr/>
        </p:nvCxnSpPr>
        <p:spPr>
          <a:xfrm flipV="1">
            <a:off x="2987675" y="1266825"/>
            <a:ext cx="5694045" cy="1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Текстовое поле 6"/>
          <p:cNvSpPr txBox="1"/>
          <p:nvPr/>
        </p:nvSpPr>
        <p:spPr>
          <a:xfrm>
            <a:off x="2987675" y="403225"/>
            <a:ext cx="5725160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b="1"/>
              <a:t>ПОЛОЖЕНИЕ о порядке признания детей находящимися в социально опасном положении </a:t>
            </a:r>
            <a:endParaRPr lang="ru-RU" b="1"/>
          </a:p>
          <a:p>
            <a:pPr algn="ctr"/>
            <a:r>
              <a:rPr lang="ru-RU" b="1"/>
              <a:t>и нуждающимися в государственной защите</a:t>
            </a:r>
            <a:endParaRPr lang="ru-RU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2"/>
          <a:stretch>
            <a:fillRect/>
          </a:stretch>
        </p:blipFill>
        <p:spPr>
          <a:xfrm>
            <a:off x="2051685" y="260985"/>
            <a:ext cx="1243965" cy="1217930"/>
          </a:xfrm>
          <a:prstGeom prst="rect">
            <a:avLst/>
          </a:prstGeom>
        </p:spPr>
      </p:pic>
      <p:cxnSp>
        <p:nvCxnSpPr>
          <p:cNvPr id="6" name="Прямое соединение 5"/>
          <p:cNvCxnSpPr/>
          <p:nvPr/>
        </p:nvCxnSpPr>
        <p:spPr>
          <a:xfrm>
            <a:off x="3564255" y="1052830"/>
            <a:ext cx="52616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Прямое соединение 4"/>
          <p:cNvCxnSpPr/>
          <p:nvPr/>
        </p:nvCxnSpPr>
        <p:spPr>
          <a:xfrm>
            <a:off x="3564255" y="505460"/>
            <a:ext cx="52616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681730" y="621030"/>
            <a:ext cx="5005070" cy="4165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4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НОВЫЕ ТЕРМИНЫ в Положении</a:t>
            </a:r>
            <a:endParaRPr lang="ru-RU" altLang="en-US" sz="24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060065" y="1530350"/>
            <a:ext cx="5737860" cy="4161155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ru-RU" b="1">
                <a:solidFill>
                  <a:srgbClr val="FF0000"/>
                </a:solidFill>
              </a:rPr>
              <a:t>БЫЛО: </a:t>
            </a:r>
            <a:r>
              <a:rPr lang="ru-RU">
                <a:solidFill>
                  <a:schemeClr val="tx1"/>
                </a:solidFill>
              </a:rPr>
              <a:t>выявление детей, находящихся в социально опасном положении</a:t>
            </a:r>
            <a:endParaRPr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b="1">
              <a:solidFill>
                <a:srgbClr val="00B050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>
                <a:solidFill>
                  <a:srgbClr val="00B050"/>
                </a:solidFill>
              </a:rPr>
              <a:t>СТАЛО:</a:t>
            </a:r>
            <a:r>
              <a:rPr lang="ru-RU"/>
              <a:t> выявление детей, в семьях которых имеются критерии и показатели социально опасного положения</a:t>
            </a:r>
            <a:endParaRPr lang="ru-RU"/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>
                <a:solidFill>
                  <a:srgbClr val="FF0000"/>
                </a:solidFill>
                <a:sym typeface="+mn-ea"/>
              </a:rPr>
              <a:t>БЫЛО: </a:t>
            </a:r>
            <a:r>
              <a:rPr lang="ru-RU"/>
              <a:t>мероприятия по устранению причин и условий, повлекших создание неблагоприятной для детей обстановки</a:t>
            </a:r>
            <a:endParaRPr lang="ru-RU"/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/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>
                <a:solidFill>
                  <a:srgbClr val="00B050"/>
                </a:solidFill>
                <a:sym typeface="+mn-ea"/>
              </a:rPr>
              <a:t>СТАЛО: </a:t>
            </a:r>
            <a:r>
              <a:rPr lang="ru-RU">
                <a:solidFill>
                  <a:schemeClr val="tx1"/>
                </a:solidFill>
                <a:sym typeface="+mn-ea"/>
              </a:rPr>
              <a:t>мероприятия по устранению критериев и показателей социально опасного положения ребенка (детей)</a:t>
            </a:r>
            <a:endParaRPr lang="ru-RU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  <a:sym typeface="+mn-ea"/>
              </a:rPr>
              <a:t>социальное сопровождение семьи </a:t>
            </a:r>
            <a:r>
              <a:rPr lang="ru-RU" sz="1600" i="1">
                <a:solidFill>
                  <a:schemeClr val="tx1"/>
                </a:solidFill>
                <a:sym typeface="+mn-ea"/>
              </a:rPr>
              <a:t>(новый термин, после возвращения в семью ребенка (детей), ранее признанного нуждающимся в государственной защите)</a:t>
            </a: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14" name="Изображение 13"/>
          <p:cNvPicPr/>
          <p:nvPr/>
        </p:nvPicPr>
        <p:blipFill>
          <a:blip r:embed="rId3"/>
          <a:stretch>
            <a:fillRect/>
          </a:stretch>
        </p:blipFill>
        <p:spPr>
          <a:xfrm>
            <a:off x="2484120" y="1530350"/>
            <a:ext cx="718820" cy="55054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3"/>
          <a:stretch>
            <a:fillRect/>
          </a:stretch>
        </p:blipFill>
        <p:spPr>
          <a:xfrm>
            <a:off x="2484120" y="2997200"/>
            <a:ext cx="718820" cy="550545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2484120" y="4869180"/>
            <a:ext cx="718820" cy="5505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2"/>
          <a:stretch>
            <a:fillRect/>
          </a:stretch>
        </p:blipFill>
        <p:spPr>
          <a:xfrm>
            <a:off x="1905635" y="260985"/>
            <a:ext cx="1878965" cy="1804035"/>
          </a:xfrm>
          <a:prstGeom prst="rect">
            <a:avLst/>
          </a:prstGeom>
        </p:spPr>
      </p:pic>
      <p:cxnSp>
        <p:nvCxnSpPr>
          <p:cNvPr id="5" name="Прямое соединение 4"/>
          <p:cNvCxnSpPr/>
          <p:nvPr/>
        </p:nvCxnSpPr>
        <p:spPr>
          <a:xfrm>
            <a:off x="3851910" y="476885"/>
            <a:ext cx="4973955" cy="285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Прямое соединение 5"/>
          <p:cNvCxnSpPr/>
          <p:nvPr/>
        </p:nvCxnSpPr>
        <p:spPr>
          <a:xfrm>
            <a:off x="3924300" y="1052830"/>
            <a:ext cx="490156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681730" y="548640"/>
            <a:ext cx="5005070" cy="4165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4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ИСКЛЮЧЕН ТЕРМИН !!!</a:t>
            </a:r>
            <a:endParaRPr lang="ru-RU" altLang="en-US" sz="24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948940" y="2421255"/>
            <a:ext cx="5737860" cy="1913255"/>
          </a:xfrm>
          <a:prstGeom prst="rect">
            <a:avLst/>
          </a:prstGeom>
        </p:spPr>
        <p:txBody>
          <a:bodyPr wrap="square">
            <a:noAutofit/>
          </a:bodyPr>
          <a:p>
            <a:pPr algn="ctr"/>
            <a:r>
              <a:rPr lang="ru-RU" sz="3600" b="1">
                <a:solidFill>
                  <a:schemeClr val="tx1"/>
                </a:solidFill>
              </a:rPr>
              <a:t>«признание ребенка (детей) находящимся в социально опасном положении»</a:t>
            </a:r>
            <a:endParaRPr sz="3600" b="1">
              <a:solidFill>
                <a:schemeClr val="tx1"/>
              </a:solidFill>
            </a:endParaRPr>
          </a:p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b="1">
              <a:solidFill>
                <a:srgbClr val="00B050"/>
              </a:solidFill>
            </a:endParaRPr>
          </a:p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cxnSp>
        <p:nvCxnSpPr>
          <p:cNvPr id="5" name="Прямое соединение 4"/>
          <p:cNvCxnSpPr/>
          <p:nvPr/>
        </p:nvCxnSpPr>
        <p:spPr>
          <a:xfrm>
            <a:off x="3924300" y="476885"/>
            <a:ext cx="4829810" cy="285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Прямое соединение 5"/>
          <p:cNvCxnSpPr/>
          <p:nvPr/>
        </p:nvCxnSpPr>
        <p:spPr>
          <a:xfrm>
            <a:off x="3924300" y="1052830"/>
            <a:ext cx="48298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964940" y="570865"/>
            <a:ext cx="4789170" cy="4165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4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ВАЖНОЕ В ПОЛОЖЕНИИ !!!</a:t>
            </a:r>
            <a:endParaRPr lang="ru-RU" altLang="en-US" sz="24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204210" y="1628775"/>
            <a:ext cx="5764530" cy="4822190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ru-RU">
                <a:solidFill>
                  <a:schemeClr val="tx1"/>
                </a:solidFill>
              </a:rPr>
              <a:t>указаны организации, которые в пределах своей компетенции организовывают свою деятельность по признанию детей находящимися в социально опасном положении и нуждающимися в государственной защите</a:t>
            </a:r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r>
              <a:rPr lang="ru-RU">
                <a:solidFill>
                  <a:schemeClr val="tx1"/>
                </a:solidFill>
              </a:rPr>
              <a:t>включены два дополнительных пункта в акт обследования условий жизни и воспитания ребенка (детей)</a:t>
            </a:r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r>
              <a:rPr lang="ru-RU">
                <a:solidFill>
                  <a:schemeClr val="tx1"/>
                </a:solidFill>
              </a:rPr>
              <a:t>в выводах (в акте) важно указать три пункта: </a:t>
            </a:r>
            <a:endParaRPr lang="ru-RU">
              <a:solidFill>
                <a:schemeClr val="tx1"/>
              </a:solidFill>
            </a:endParaRPr>
          </a:p>
          <a:p>
            <a:pPr algn="just"/>
            <a:r>
              <a:rPr lang="ru-RU">
                <a:solidFill>
                  <a:schemeClr val="tx1"/>
                </a:solidFill>
              </a:rPr>
              <a:t>1.О созданных условиях содержания и воспитания ребенка (детей); </a:t>
            </a:r>
            <a:endParaRPr lang="ru-RU">
              <a:solidFill>
                <a:schemeClr val="tx1"/>
              </a:solidFill>
            </a:endParaRPr>
          </a:p>
          <a:p>
            <a:pPr algn="just"/>
            <a:r>
              <a:rPr lang="ru-RU">
                <a:solidFill>
                  <a:schemeClr val="tx1"/>
                </a:solidFill>
              </a:rPr>
              <a:t>2.О расходовании социальных выплат, назначенных на ребенка (детей)</a:t>
            </a:r>
            <a:r>
              <a:rPr lang="ru-RU" i="1">
                <a:solidFill>
                  <a:schemeClr val="tx1"/>
                </a:solidFill>
              </a:rPr>
              <a:t> (в случае их получения); </a:t>
            </a:r>
            <a:endParaRPr lang="ru-RU" i="1">
              <a:solidFill>
                <a:schemeClr val="tx1"/>
              </a:solidFill>
            </a:endParaRPr>
          </a:p>
          <a:p>
            <a:pPr algn="just"/>
            <a:r>
              <a:rPr lang="ru-RU" i="1">
                <a:solidFill>
                  <a:schemeClr val="tx1"/>
                </a:solidFill>
              </a:rPr>
              <a:t>3.О наличии либо отсутствии критериев и показателей социально опасного положения ребенка (детей) в семье</a:t>
            </a:r>
            <a:endParaRPr lang="ru-RU" i="1">
              <a:solidFill>
                <a:schemeClr val="tx1"/>
              </a:solidFill>
            </a:endParaRPr>
          </a:p>
          <a:p>
            <a:pPr algn="just"/>
            <a:endParaRPr lang="ru-RU" i="1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8" name="Изображение 7"/>
          <p:cNvPicPr/>
          <p:nvPr/>
        </p:nvPicPr>
        <p:blipFill>
          <a:blip r:embed="rId2"/>
          <a:stretch>
            <a:fillRect/>
          </a:stretch>
        </p:blipFill>
        <p:spPr>
          <a:xfrm>
            <a:off x="2051685" y="188595"/>
            <a:ext cx="1243965" cy="1217930"/>
          </a:xfrm>
          <a:prstGeom prst="rect">
            <a:avLst/>
          </a:prstGeom>
        </p:spPr>
      </p:pic>
      <p:pic>
        <p:nvPicPr>
          <p:cNvPr id="14" name="Изображение 13"/>
          <p:cNvPicPr/>
          <p:nvPr/>
        </p:nvPicPr>
        <p:blipFill>
          <a:blip r:embed="rId3"/>
          <a:stretch>
            <a:fillRect/>
          </a:stretch>
        </p:blipFill>
        <p:spPr>
          <a:xfrm>
            <a:off x="2576830" y="1600200"/>
            <a:ext cx="718820" cy="550545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2576830" y="2997200"/>
            <a:ext cx="718820" cy="550545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2576830" y="4077335"/>
            <a:ext cx="718820" cy="5505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cxnSp>
        <p:nvCxnSpPr>
          <p:cNvPr id="5" name="Прямое соединение 4"/>
          <p:cNvCxnSpPr/>
          <p:nvPr/>
        </p:nvCxnSpPr>
        <p:spPr>
          <a:xfrm>
            <a:off x="3564255" y="505460"/>
            <a:ext cx="52616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Прямое соединение 5"/>
          <p:cNvCxnSpPr/>
          <p:nvPr/>
        </p:nvCxnSpPr>
        <p:spPr>
          <a:xfrm>
            <a:off x="3564255" y="981075"/>
            <a:ext cx="52616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8" name="Изображение 7"/>
          <p:cNvPicPr/>
          <p:nvPr/>
        </p:nvPicPr>
        <p:blipFill>
          <a:blip r:embed="rId2"/>
          <a:stretch>
            <a:fillRect/>
          </a:stretch>
        </p:blipFill>
        <p:spPr>
          <a:xfrm>
            <a:off x="1907540" y="116840"/>
            <a:ext cx="1243965" cy="121793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851910" y="534670"/>
            <a:ext cx="4789170" cy="4165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24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ОПРЕДЕЛЕНЫ СРОКИ</a:t>
            </a:r>
            <a:endParaRPr lang="ru-RU" altLang="en-US" sz="24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pic>
        <p:nvPicPr>
          <p:cNvPr id="14" name="Изображение 13"/>
          <p:cNvPicPr/>
          <p:nvPr/>
        </p:nvPicPr>
        <p:blipFill>
          <a:blip r:embed="rId3"/>
          <a:stretch>
            <a:fillRect/>
          </a:stretch>
        </p:blipFill>
        <p:spPr>
          <a:xfrm>
            <a:off x="2411730" y="1412875"/>
            <a:ext cx="718820" cy="550545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2432685" y="2708910"/>
            <a:ext cx="718820" cy="550545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3019425" y="1341120"/>
            <a:ext cx="5848350" cy="5276850"/>
          </a:xfrm>
          <a:prstGeom prst="rect">
            <a:avLst/>
          </a:prstGeom>
        </p:spPr>
        <p:txBody>
          <a:bodyPr wrap="square">
            <a:noAutofit/>
          </a:bodyPr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издание руководителем УО приказа «О проведении социального расследовани -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в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течение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одного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рабочего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дня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,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следующего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за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днем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получения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информац</a:t>
            </a:r>
            <a:r>
              <a:rPr lang="ru-RU" altLang="en-US">
                <a:solidFill>
                  <a:srgbClr val="FF0000"/>
                </a:solidFill>
                <a:sym typeface="+mn-ea"/>
              </a:rPr>
              <a:t>ии </a:t>
            </a:r>
            <a:r>
              <a:rPr lang="ru-RU">
                <a:solidFill>
                  <a:srgbClr val="FF0000"/>
                </a:solidFill>
                <a:sym typeface="+mn-ea"/>
              </a:rPr>
              <a:t>о неблагоприятной обстановке в семье несовершеннолетнего </a:t>
            </a:r>
            <a:endParaRPr lang="en-US" altLang="ru-RU">
              <a:solidFill>
                <a:srgbClr val="FF0000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обследовать условия жизни и воспитания несовершеннолетнего - </a:t>
            </a:r>
            <a:r>
              <a:rPr lang="ru-RU">
                <a:solidFill>
                  <a:srgbClr val="FF0000"/>
                </a:solidFill>
              </a:rPr>
              <a:t>не позднее 3 рабочих дней со дня,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следующего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за</a:t>
            </a:r>
            <a:r>
              <a:rPr lang="en-US" altLang="ru-RU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днем</a:t>
            </a:r>
            <a:r>
              <a:rPr lang="ru-RU" altLang="en-US">
                <a:solidFill>
                  <a:srgbClr val="FF0000"/>
                </a:solidFill>
                <a:sym typeface="+mn-ea"/>
              </a:rPr>
              <a:t> </a:t>
            </a:r>
            <a:r>
              <a:rPr lang="ru-RU">
                <a:solidFill>
                  <a:srgbClr val="FF0000"/>
                </a:solidFill>
              </a:rPr>
              <a:t>издания приказа                           </a:t>
            </a:r>
            <a:r>
              <a:rPr lang="ru-RU">
                <a:solidFill>
                  <a:srgbClr val="FF0000"/>
                </a:solidFill>
                <a:sym typeface="+mn-ea"/>
              </a:rPr>
              <a:t>«О проведении социального расследования»</a:t>
            </a:r>
            <a:endParaRPr lang="ru-RU">
              <a:solidFill>
                <a:srgbClr val="FF0000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направление запросов учреждением образования -         </a:t>
            </a:r>
            <a:r>
              <a:rPr lang="ru-RU">
                <a:solidFill>
                  <a:srgbClr val="FF0000"/>
                </a:solidFill>
              </a:rPr>
              <a:t>не позднее 4 рабочих дней со дня</a:t>
            </a:r>
            <a:r>
              <a:rPr lang="en-US" altLang="ru-RU">
                <a:solidFill>
                  <a:srgbClr val="FF0000"/>
                </a:solidFill>
              </a:rPr>
              <a:t>, </a:t>
            </a:r>
            <a:r>
              <a:rPr lang="en-US" altLang="en-US">
                <a:solidFill>
                  <a:srgbClr val="FF0000"/>
                </a:solidFill>
              </a:rPr>
              <a:t>следующего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за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днем</a:t>
            </a:r>
            <a:r>
              <a:rPr lang="ru-RU" altLang="en-US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принятия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руководителем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учреждения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образования</a:t>
            </a:r>
            <a:r>
              <a:rPr lang="ru-RU" altLang="en-US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решения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о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проведении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социального</a:t>
            </a:r>
            <a:r>
              <a:rPr lang="en-US" altLang="ru-RU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расследования</a:t>
            </a:r>
            <a:endParaRPr lang="en-US" altLang="en-US">
              <a:solidFill>
                <a:srgbClr val="FF0000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FF0000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предоставление организациями ответов на запросы, предложений о мероприятиях по устранению критериев и показателей СОП</a:t>
            </a:r>
            <a:r>
              <a:rPr lang="ru-RU">
                <a:solidFill>
                  <a:srgbClr val="FF0000"/>
                </a:solidFill>
              </a:rPr>
              <a:t> - не позднее 5 рабочих дней</a:t>
            </a:r>
            <a:endParaRPr lang="ru-RU">
              <a:solidFill>
                <a:srgbClr val="FF0000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проведение социального расследования в отношении семьи несовершеннолетнего - </a:t>
            </a:r>
            <a:r>
              <a:rPr lang="ru-RU">
                <a:solidFill>
                  <a:srgbClr val="FF0000"/>
                </a:solidFill>
              </a:rPr>
              <a:t>не более 15 рабочих дней</a:t>
            </a:r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13" name="Изображение 12"/>
          <p:cNvPicPr/>
          <p:nvPr/>
        </p:nvPicPr>
        <p:blipFill>
          <a:blip r:embed="rId3"/>
          <a:stretch>
            <a:fillRect/>
          </a:stretch>
        </p:blipFill>
        <p:spPr>
          <a:xfrm>
            <a:off x="2432685" y="3896995"/>
            <a:ext cx="718820" cy="550545"/>
          </a:xfrm>
          <a:prstGeom prst="rect">
            <a:avLst/>
          </a:prstGeom>
        </p:spPr>
      </p:pic>
      <p:pic>
        <p:nvPicPr>
          <p:cNvPr id="15" name="Изображение 14"/>
          <p:cNvPicPr/>
          <p:nvPr/>
        </p:nvPicPr>
        <p:blipFill>
          <a:blip r:embed="rId3"/>
          <a:stretch>
            <a:fillRect/>
          </a:stretch>
        </p:blipFill>
        <p:spPr>
          <a:xfrm>
            <a:off x="2432685" y="4959350"/>
            <a:ext cx="718820" cy="550545"/>
          </a:xfrm>
          <a:prstGeom prst="rect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3"/>
          <a:stretch>
            <a:fillRect/>
          </a:stretch>
        </p:blipFill>
        <p:spPr>
          <a:xfrm>
            <a:off x="2411730" y="5949315"/>
            <a:ext cx="718820" cy="5505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24300" y="484505"/>
            <a:ext cx="4789170" cy="4165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ВАЖНО!!!</a:t>
            </a:r>
            <a:endParaRPr lang="ru-RU" altLang="en-US" sz="32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cxnSp>
        <p:nvCxnSpPr>
          <p:cNvPr id="6" name="Прямое соединение 5"/>
          <p:cNvCxnSpPr/>
          <p:nvPr/>
        </p:nvCxnSpPr>
        <p:spPr>
          <a:xfrm flipV="1">
            <a:off x="4067810" y="951230"/>
            <a:ext cx="4829810" cy="298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Прямое соединение 4"/>
          <p:cNvCxnSpPr/>
          <p:nvPr/>
        </p:nvCxnSpPr>
        <p:spPr>
          <a:xfrm flipV="1">
            <a:off x="4067810" y="405130"/>
            <a:ext cx="4829810" cy="298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Изображение 13"/>
          <p:cNvPicPr/>
          <p:nvPr/>
        </p:nvPicPr>
        <p:blipFill>
          <a:blip r:embed="rId2"/>
          <a:stretch>
            <a:fillRect/>
          </a:stretch>
        </p:blipFill>
        <p:spPr>
          <a:xfrm>
            <a:off x="3131820" y="1680210"/>
            <a:ext cx="718820" cy="55054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2"/>
          <a:stretch>
            <a:fillRect/>
          </a:stretch>
        </p:blipFill>
        <p:spPr>
          <a:xfrm>
            <a:off x="3131820" y="4077335"/>
            <a:ext cx="718820" cy="550545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2"/>
          <a:stretch>
            <a:fillRect/>
          </a:stretch>
        </p:blipFill>
        <p:spPr>
          <a:xfrm>
            <a:off x="3114040" y="2924810"/>
            <a:ext cx="718820" cy="550545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3707765" y="1772920"/>
            <a:ext cx="5271770" cy="3491230"/>
          </a:xfrm>
          <a:prstGeom prst="rect">
            <a:avLst/>
          </a:prstGeom>
        </p:spPr>
        <p:txBody>
          <a:bodyPr wrap="square">
            <a:noAutofit/>
          </a:bodyPr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в обобщенной информации по результатам социального расследования в отношении семьи несовершеннолетнего необходимо отразить анализ ситуации в семье в предшествующие годы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ym typeface="+mn-ea"/>
              </a:rPr>
              <a:t>в обобщенной информации по результатам социального расследования в отношении семьи несовершеннолетнего необходимо отразить количество АПИ (указать, в рабочем ли состоянии)</a:t>
            </a:r>
            <a:endParaRPr lang="ru-RU"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ym typeface="+mn-ea"/>
              </a:rPr>
              <a:t>в обобщенной информации по результатам социального расследования в отношении семьи несовершеннолетнего необходимо указать о взаимоотношениях между членами семьи</a:t>
            </a:r>
            <a:endParaRPr lang="ru-RU"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2124075" y="274955"/>
            <a:ext cx="1243965" cy="12179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cxnSp>
        <p:nvCxnSpPr>
          <p:cNvPr id="5" name="Прямое соединение 4"/>
          <p:cNvCxnSpPr/>
          <p:nvPr/>
        </p:nvCxnSpPr>
        <p:spPr>
          <a:xfrm flipV="1">
            <a:off x="4067810" y="405130"/>
            <a:ext cx="4829810" cy="298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Прямое соединение 5"/>
          <p:cNvCxnSpPr/>
          <p:nvPr/>
        </p:nvCxnSpPr>
        <p:spPr>
          <a:xfrm flipV="1">
            <a:off x="4067810" y="901065"/>
            <a:ext cx="4829810" cy="298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996055" y="434975"/>
            <a:ext cx="4789170" cy="4165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ВАЖНО!!!</a:t>
            </a:r>
            <a:endParaRPr lang="ru-RU" altLang="en-US" sz="32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pic>
        <p:nvPicPr>
          <p:cNvPr id="11" name="Изображение 10"/>
          <p:cNvPicPr/>
          <p:nvPr/>
        </p:nvPicPr>
        <p:blipFill>
          <a:blip r:embed="rId2"/>
          <a:stretch>
            <a:fillRect/>
          </a:stretch>
        </p:blipFill>
        <p:spPr>
          <a:xfrm>
            <a:off x="2195830" y="260985"/>
            <a:ext cx="1243965" cy="1217930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3533140" y="1557020"/>
            <a:ext cx="5292090" cy="4885055"/>
          </a:xfrm>
          <a:prstGeom prst="rect">
            <a:avLst/>
          </a:prstGeom>
        </p:spPr>
        <p:txBody>
          <a:bodyPr wrap="square">
            <a:noAutofit/>
          </a:bodyPr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chemeClr val="tx1"/>
                </a:solidFill>
              </a:rPr>
              <a:t>вопросы в повестке заседания совета профилактики звучат так: 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chemeClr val="tx1"/>
                </a:solidFill>
              </a:rPr>
              <a:t>«О результатах социального расследования в отношении семьи учащегося ..... класса ...........»; 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chemeClr val="tx1"/>
                </a:solidFill>
              </a:rPr>
              <a:t>«О ходе (результатах) реализации мероприятий по устранению критериев и показателей социально опасного положения в семье несовершеннолетнего ........., учащегося ..... класса, за период с ... по...»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chemeClr val="tx1"/>
                </a:solidFill>
              </a:rPr>
              <a:t>«О результатах социального сопровождения семьи несовершеннолетнего ......... </a:t>
            </a:r>
            <a:r>
              <a:rPr lang="ru-RU">
                <a:sym typeface="+mn-ea"/>
              </a:rPr>
              <a:t>учащегося ..... класса, за период с ... по...»</a:t>
            </a:r>
            <a:r>
              <a:rPr lang="ru-RU">
                <a:solidFill>
                  <a:schemeClr val="tx1"/>
                </a:solidFill>
              </a:rPr>
              <a:t> </a:t>
            </a:r>
            <a:r>
              <a:rPr lang="ru-RU" sz="2000">
                <a:solidFill>
                  <a:srgbClr val="FF0000"/>
                </a:solidFill>
              </a:rPr>
              <a:t>(не реже 1 раза в 2 месяца)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chemeClr val="tx1"/>
                </a:solidFill>
              </a:rPr>
              <a:t>информировать отдел образования об отсутствии критериев и показателей социально опасного положения ребенка (детей) в семье </a:t>
            </a:r>
            <a:r>
              <a:rPr lang="ru-RU" sz="2000">
                <a:solidFill>
                  <a:srgbClr val="FF0000"/>
                </a:solidFill>
              </a:rPr>
              <a:t>не позднее      3 рабочих дней </a:t>
            </a:r>
            <a:r>
              <a:rPr lang="en-US" altLang="en-US" sz="2000">
                <a:solidFill>
                  <a:srgbClr val="FF0000"/>
                </a:solidFill>
              </a:rPr>
              <a:t>после</a:t>
            </a:r>
            <a:r>
              <a:rPr lang="ru-RU" altLang="en-US" sz="2000">
                <a:solidFill>
                  <a:srgbClr val="FF0000"/>
                </a:solidFill>
              </a:rPr>
              <a:t> </a:t>
            </a:r>
            <a:r>
              <a:rPr lang="en-US" altLang="en-US" sz="2000">
                <a:solidFill>
                  <a:srgbClr val="FF0000"/>
                </a:solidFill>
              </a:rPr>
              <a:t>проведения</a:t>
            </a:r>
            <a:r>
              <a:rPr lang="en-US" altLang="ru-RU" sz="2000">
                <a:solidFill>
                  <a:srgbClr val="FF0000"/>
                </a:solidFill>
              </a:rPr>
              <a:t> </a:t>
            </a:r>
            <a:r>
              <a:rPr lang="en-US" altLang="en-US" sz="2000">
                <a:solidFill>
                  <a:srgbClr val="FF0000"/>
                </a:solidFill>
              </a:rPr>
              <a:t>заседания</a:t>
            </a:r>
            <a:r>
              <a:rPr lang="en-US" altLang="ru-RU" sz="2000">
                <a:solidFill>
                  <a:srgbClr val="FF0000"/>
                </a:solidFill>
              </a:rPr>
              <a:t> </a:t>
            </a:r>
            <a:r>
              <a:rPr lang="en-US" altLang="en-US" sz="2000">
                <a:solidFill>
                  <a:srgbClr val="FF0000"/>
                </a:solidFill>
              </a:rPr>
              <a:t>совета</a:t>
            </a:r>
            <a:r>
              <a:rPr lang="en-US" altLang="ru-RU" sz="2000">
                <a:solidFill>
                  <a:srgbClr val="FF0000"/>
                </a:solidFill>
              </a:rPr>
              <a:t> </a:t>
            </a:r>
            <a:r>
              <a:rPr lang="en-US" altLang="en-US" sz="2000">
                <a:solidFill>
                  <a:srgbClr val="FF0000"/>
                </a:solidFill>
              </a:rPr>
              <a:t>профилактики</a:t>
            </a:r>
            <a:endParaRPr lang="en-US" altLang="ru-RU" sz="2000">
              <a:solidFill>
                <a:srgbClr val="FF0000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srgbClr val="FF0000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srgbClr val="FF0000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14" name="Изображение 13"/>
          <p:cNvPicPr/>
          <p:nvPr/>
        </p:nvPicPr>
        <p:blipFill>
          <a:blip r:embed="rId3"/>
          <a:stretch>
            <a:fillRect/>
          </a:stretch>
        </p:blipFill>
        <p:spPr>
          <a:xfrm>
            <a:off x="2915920" y="1557020"/>
            <a:ext cx="718820" cy="550545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3"/>
          <a:stretch>
            <a:fillRect/>
          </a:stretch>
        </p:blipFill>
        <p:spPr>
          <a:xfrm>
            <a:off x="2915920" y="5085080"/>
            <a:ext cx="718820" cy="5505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27305"/>
            <a:ext cx="9186545" cy="6899275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2051685" y="116840"/>
            <a:ext cx="1739265" cy="168719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39565" y="379730"/>
            <a:ext cx="4789170" cy="4165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32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Arial Narrow" panose="020B0606020202030204" charset="0"/>
                <a:cs typeface="Arial Narrow" panose="020B0606020202030204" charset="0"/>
              </a:rPr>
              <a:t>ОШИБКИ!!!</a:t>
            </a:r>
            <a:endParaRPr lang="ru-RU" altLang="en-US" sz="32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  <p:cxnSp>
        <p:nvCxnSpPr>
          <p:cNvPr id="5" name="Прямое соединение 4"/>
          <p:cNvCxnSpPr/>
          <p:nvPr/>
        </p:nvCxnSpPr>
        <p:spPr>
          <a:xfrm>
            <a:off x="4500245" y="329565"/>
            <a:ext cx="42481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Прямое соединение 5"/>
          <p:cNvCxnSpPr/>
          <p:nvPr/>
        </p:nvCxnSpPr>
        <p:spPr>
          <a:xfrm>
            <a:off x="4500245" y="846455"/>
            <a:ext cx="42481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Текстовое поле 11"/>
          <p:cNvSpPr txBox="1"/>
          <p:nvPr/>
        </p:nvSpPr>
        <p:spPr>
          <a:xfrm>
            <a:off x="3635375" y="2708910"/>
            <a:ext cx="5409565" cy="3880485"/>
          </a:xfrm>
          <a:prstGeom prst="rect">
            <a:avLst/>
          </a:prstGeom>
        </p:spPr>
        <p:txBody>
          <a:bodyPr wrap="square">
            <a:noAutofit/>
          </a:bodyPr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 на летний период не издается приказ «О внесении изменений в состав совета профилактики»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не обеспечивается необходимая численность членов советов профилактики от приглашенных учреждений образования (должно быть не менее 2/3 членов совета профилактики УО, на базе которого проходит заседание, и не мнее 2-ух членов совета профилактики и председателя от другого УО) 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законным представителям несовершеннолетнего предоставляется выписка из протокола заседания Совета профилактики, а не выписка из решения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FF0000"/>
                </a:solidFill>
              </a:rPr>
              <a:t>ПРАВИЛЬНО:</a:t>
            </a:r>
            <a:r>
              <a:rPr lang="ru-RU">
                <a:solidFill>
                  <a:schemeClr val="tx1"/>
                </a:solidFill>
              </a:rPr>
              <a:t> План реализации мероприятий по устранению критериев и показателей социально опасного положения в семье ребенка (детей) ........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14" name="Изображение 13"/>
          <p:cNvPicPr/>
          <p:nvPr/>
        </p:nvPicPr>
        <p:blipFill>
          <a:blip r:embed="rId1"/>
          <a:stretch>
            <a:fillRect/>
          </a:stretch>
        </p:blipFill>
        <p:spPr>
          <a:xfrm>
            <a:off x="3779520" y="1052830"/>
            <a:ext cx="718820" cy="550545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1"/>
          <a:stretch>
            <a:fillRect/>
          </a:stretch>
        </p:blipFill>
        <p:spPr>
          <a:xfrm>
            <a:off x="3060700" y="3357245"/>
            <a:ext cx="718820" cy="55054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1"/>
          <a:stretch>
            <a:fillRect/>
          </a:stretch>
        </p:blipFill>
        <p:spPr>
          <a:xfrm>
            <a:off x="3072130" y="5013325"/>
            <a:ext cx="718820" cy="550545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1"/>
          <a:stretch>
            <a:fillRect/>
          </a:stretch>
        </p:blipFill>
        <p:spPr>
          <a:xfrm>
            <a:off x="3072130" y="2637155"/>
            <a:ext cx="718820" cy="550545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4355465" y="1089025"/>
            <a:ext cx="4592955" cy="1449705"/>
          </a:xfrm>
          <a:prstGeom prst="rect">
            <a:avLst/>
          </a:prstGeom>
        </p:spPr>
        <p:txBody>
          <a:bodyPr wrap="square">
            <a:noAutofit/>
          </a:bodyPr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отсутствует регистрация в журнале учета посетителей учреждения образования приглашенных на заседание совета профилактики субъектов профилактики, законных представителей несовершеннолетнего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chemeClr val="tx1"/>
                </a:solidFill>
              </a:rPr>
              <a:t> 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endParaRPr lang="ru-RU" sz="1600" i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15" name="Изображение 14"/>
          <p:cNvPicPr/>
          <p:nvPr/>
        </p:nvPicPr>
        <p:blipFill>
          <a:blip r:embed="rId1"/>
          <a:stretch>
            <a:fillRect/>
          </a:stretch>
        </p:blipFill>
        <p:spPr>
          <a:xfrm>
            <a:off x="3060700" y="5877560"/>
            <a:ext cx="718820" cy="5505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45720" y="-40640"/>
            <a:ext cx="9186545" cy="68992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39975" y="2204720"/>
            <a:ext cx="6550025" cy="19094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6600" b="1">
                <a:ln w="15875"/>
                <a:solidFill>
                  <a:srgbClr val="FF0000"/>
                </a:solidFill>
                <a:effectLst/>
                <a:latin typeface="Arial Narrow" panose="020B0606020202030204" charset="0"/>
                <a:cs typeface="Arial Narrow" panose="020B0606020202030204" charset="0"/>
              </a:rPr>
              <a:t>СПАСИБО </a:t>
            </a:r>
            <a:endParaRPr lang="ru-RU" altLang="en-US" sz="6600" b="1">
              <a:ln w="15875"/>
              <a:solidFill>
                <a:srgbClr val="FF0000"/>
              </a:solidFill>
              <a:effectLst/>
              <a:latin typeface="Arial Narrow" panose="020B0606020202030204" charset="0"/>
              <a:cs typeface="Arial Narrow" panose="020B0606020202030204" charset="0"/>
            </a:endParaRPr>
          </a:p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6600" b="1">
                <a:ln w="15875"/>
                <a:solidFill>
                  <a:srgbClr val="FF0000"/>
                </a:solidFill>
                <a:effectLst/>
                <a:latin typeface="Arial Narrow" panose="020B0606020202030204" charset="0"/>
                <a:cs typeface="Arial Narrow" panose="020B0606020202030204" charset="0"/>
              </a:rPr>
              <a:t>ЗА ВНИМАНИЕ!</a:t>
            </a:r>
            <a:endParaRPr lang="ru-RU" altLang="en-US" sz="6600" b="1">
              <a:ln w="15875"/>
              <a:solidFill>
                <a:srgbClr val="FF0000"/>
              </a:solidFill>
              <a:effectLst/>
              <a:latin typeface="Arial Narrow" panose="020B0606020202030204" charset="0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6897</Words>
  <Application>WPS Presentation</Application>
  <PresentationFormat>Экран (4:3)</PresentationFormat>
  <Paragraphs>198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SimSun</vt:lpstr>
      <vt:lpstr>Wingdings</vt:lpstr>
      <vt:lpstr>Arial Narrow</vt:lpstr>
      <vt:lpstr>Calibri</vt:lpstr>
      <vt:lpstr>Microsoft YaHei</vt:lpstr>
      <vt:lpstr>Arial Unicode MS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Школа10</dc:creator>
  <cp:lastModifiedBy>Main</cp:lastModifiedBy>
  <cp:revision>11</cp:revision>
  <dcterms:created xsi:type="dcterms:W3CDTF">2024-12-02T07:06:00Z</dcterms:created>
  <dcterms:modified xsi:type="dcterms:W3CDTF">2025-08-26T22:58:39Z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851970794AF84F0BAE4F86AC38BC0DAC_12</vt:lpwstr>
  </property>
  <property fmtid="{D5CDD505-2E9C-101B-9397-08002B2CF9AE}" pid="3" name="KSOProductBuildVer">
    <vt:lpwstr>1049-12.2.0.21931</vt:lpwstr>
  </property>
</Properties>
</file>