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74" r:id="rId5"/>
    <p:sldId id="275" r:id="rId6"/>
    <p:sldId id="276" r:id="rId7"/>
    <p:sldId id="277" r:id="rId8"/>
    <p:sldId id="267" r:id="rId9"/>
    <p:sldId id="269" r:id="rId10"/>
    <p:sldId id="271" r:id="rId11"/>
    <p:sldId id="270" r:id="rId12"/>
    <p:sldId id="272" r:id="rId13"/>
    <p:sldId id="279" r:id="rId14"/>
    <p:sldId id="280" r:id="rId15"/>
    <p:sldId id="281" r:id="rId16"/>
    <p:sldId id="282" r:id="rId17"/>
    <p:sldId id="263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77036-5A54-41AF-9972-62A0BCB5CAE6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E02CD-4996-4C8F-BD6F-090955532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16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E5A11-4340-4978-AD1C-0F4628E28DB3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61981-4553-48FE-93C8-96C953585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9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C9BDF-8156-4803-AC60-204ABD50D41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556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C9BDF-8156-4803-AC60-204ABD50D419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32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9DD6CD0-D36C-4033-9DD7-12D6F2C679AB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EBF4EDB-98F4-4920-BC8B-21C1BE4C319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domu.b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060848"/>
            <a:ext cx="7918648" cy="2399580"/>
          </a:xfrm>
        </p:spPr>
        <p:txBody>
          <a:bodyPr>
            <a:normAutofit/>
          </a:bodyPr>
          <a:lstStyle/>
          <a:p>
            <a:pPr lvl="0" defTabSz="625175" eaLnBrk="0" fontAlgn="base" hangingPunct="0">
              <a:spcAft>
                <a:spcPct val="0"/>
              </a:spcAft>
              <a:defRPr/>
            </a:pPr>
            <a: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акценты работы </a:t>
            </a:r>
            <a:b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сопровождению замещающих семей </a:t>
            </a:r>
            <a:b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в 2025/2026 учебном году</a:t>
            </a:r>
            <a:r>
              <a:rPr lang="ru-RU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4221088"/>
            <a:ext cx="4608512" cy="1944216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lvl="0" algn="l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Ахраменко</a:t>
            </a:r>
            <a:r>
              <a:rPr lang="ru-RU" altLang="ru-RU" sz="21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Николаевна</a:t>
            </a:r>
            <a:r>
              <a:rPr lang="ru-RU" altLang="ru-RU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 algn="l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 государственного 	                             учреждения образования «</a:t>
            </a:r>
            <a:r>
              <a:rPr lang="ru-RU" altLang="ru-RU" b="1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Мозырский</a:t>
            </a:r>
            <a:r>
              <a:rPr lang="ru-RU" altLang="ru-RU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районный социально-педагогический центр»</a:t>
            </a:r>
          </a:p>
          <a:p>
            <a:pPr algn="l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404664"/>
            <a:ext cx="72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учреждение образования </a:t>
            </a:r>
          </a:p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Мозырский</a:t>
            </a:r>
            <a:r>
              <a:rPr lang="ru-RU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районный социально-педагогический центр</a:t>
            </a:r>
            <a:r>
              <a:rPr lang="ru-RU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800" b="1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54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6185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документы, регламентирующие деятельность по сопровождению замещающих семей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333020"/>
            <a:ext cx="8784976" cy="4933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Закон Республики Беларусь от 21.10.2005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73-З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«О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гарантиях по социальной защите детей-сирот, детей, оставшихся без попечения родителей, а также лиц из числа детей-сирот и детей, оставшихся без попечения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родителей»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Закон Республики Беларусь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от 19.11.1993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№ 2570-XII «О правах ребенка»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Закон Республики 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от 01.07.2010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153-З «Об оказании психологической помощи»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об органах опеки и попечительства, утвержденного Постановлением совета Министров республики Беларусь от 28.10.1999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детском доме семейного типа, утвержденное Постановлением Совета Министров   Республики Беларусь 28 февраля 2006 г. № 289 (с изменениями от 20.12.2023)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 приемной семье, утвержденное Постановлением Совета Министров   Республики 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от 28.10.1999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1678 (с изменениями от 20.12.2023)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 порядке организации работы по установлению и осуществлению опеки (попечительства) над несовершеннолетними детьми, утвержденное Постановлением Совета Министров   Республики 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от 20.05.2006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№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637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передачи детей на усыновление (удочерение) и осуществления контроля за условиями жизни и воспитания детей в семьях усыновителей на территории Республики Беларусь, утвержденное постановлением Совета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Министров Республики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28.02.2006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290 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екомендации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«Национальный центр усыновления Министерства образования Республики Беларусь» от 22.04.2022 «Рекомендации для специалистов органов опеки и попечительства и детских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учреждений по размещению сведений о детях на республиканском информационном портале 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dadomu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by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»</a:t>
            </a:r>
            <a:endParaRPr lang="ru-RU" sz="14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15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документы, регламентирующие деятельность по сопровождению замещающих семей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222489"/>
            <a:ext cx="8784976" cy="56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выдачи единого билета, условиях и сроках пользования им, утвержденное Постановлением Совета Министров   Республики Беларусь 14.06.2006 №748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управления имуществом подопечных, утвержденное Постановлением Совета Министров   Республики Беларусь 28.10.1999 №1677 </a:t>
            </a:r>
            <a:endParaRPr lang="ru-RU" sz="14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 патронатном воспитании, утвержденное Постановлением Совета Министров   Республики Беларусь 28 июня 2012 г. № 596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формирования республиканского банка данных детей-сирот, детей, оставшихся без попечения родителей, и пользования  им, утвержденное Постановлением Министерства образования Республики Беларусь 02.10.2012 N 118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Постановление Министерства образования Республики Беларусь 12 марта 2007 г. № 20 «О некоторых вопросах усыновления (удочерения), установления опеки, попечительства над детьми, передачи детей на воспитание в приемную семью, детский дом семейного типа, на патронатное воспитание, возврата детей родителям»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Методические рекомендации по созданию и сопровождению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приемных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и опекунских семей, детских домов семейного типа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Методические рекомендации по вопросам защиты жилищных прав детей-сирот и детей, оставшихся без попечения родителей, лиц из числа детей-сирот и детей, оставшихся без попечения родителей, детей, признанных находящимися в социально опасном положении, детей, признанных нуждающимися в государственной защите </a:t>
            </a:r>
            <a:endParaRPr lang="ru-RU" sz="14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Министров Республики Беларусь от 6 июля 2006 г. № 840 «О государственном обеспечении детей-сирот, детей, оставшихся без попечения родителей, лиц из числа детей-сирот и детей, оставшихся без попечения родителей, а также содержании детей в социально-педагогических центрах, специальных воспитательных учреждениях, приемниках-распределителях для несовершеннолетних».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68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5"/>
            <a:ext cx="864096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соответствии с Кодексом Республики Беларусь о браке и семье существуют следующие формы семейного устройства:</a:t>
            </a:r>
          </a:p>
          <a:p>
            <a:pPr lvl="0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усыновление;</a:t>
            </a:r>
          </a:p>
          <a:p>
            <a:pPr lvl="0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опека;</a:t>
            </a:r>
          </a:p>
          <a:p>
            <a:pPr lvl="0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приёмная семья;</a:t>
            </a:r>
          </a:p>
          <a:p>
            <a:pPr lvl="0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детский дом семейного типа;</a:t>
            </a:r>
          </a:p>
          <a:p>
            <a:pPr lvl="0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патронатная семья.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Республике Беларусь профессиональная замещающая семья представлена двумя формами: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приемная семья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детский дом семейного типа.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Приемная семья, детский дом семейного типа (далее - ДДСТ) – это формы профессиональной заботы о детях-сиротах и детях, оставшихся без попечения родителей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Социально-педагогическое сопровождение замещающей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семьи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должно быть направлено на оказание помощи и поддержки ребенку и замещающим родителям на этапах жизнедеятельности семьи.</a:t>
            </a:r>
          </a:p>
          <a:p>
            <a:pPr algn="just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Психолого-педагогическое сопровождение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это система психолого-педагогических мер, направленных на преодоление трудностей воспитания в замещающей семье и обеспечивающих такие психолого-педагогические и социально-психологические условия жизнедеятельности замещающих родителей и ребенка, которые способствуют полноценному развитию и социализации личности приемного ребенка и повышению психолого-педагогической компетентности замещающих родителей.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50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95161"/>
            <a:ext cx="8712968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 сопровождения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1. Сохранение естественных механизмов развития ребенка, предотвращение условий, способных деформировать характер.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 Способствование формированию у ребенка потребности к саморазвитию,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самоизменению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самосовершенствованию.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сопровождения: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охрана здоровья ребенка;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— адаптация к новым условиям обучения и воспитания;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— предупреждение возникновения проблем развития ребенка;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— помощь, содействие ребенку в решении актуальных задач развития, обучения, социализации;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— поддержка в решении задач личностного и ценностно-смыслового самоопределения и саморазвития;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—коррекция нарушений эмоционально-волевой сферы, проблем взаимоотношений со сверстниками, учителями;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— развитие психолого-педагогической компетентности замещающих родителей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929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237440"/>
            <a:ext cx="835292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принципы  сопровождения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ПРИНЦИП ЗАЩИТЫ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защита прав ребенка и семьи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• ПРИНЦИП ПОМОЩИ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оказание помощи и поддержки ребенку и замещающим родителям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• ПРИНЦИП ВЗАИМОДЕЙСТВИЯ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сопровождение должно носить межведомственный характер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• ПРИНЦИП ИНДИВИДУАЛЬНОГО ПОДХОДА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подбор индивидуальных форм, методов работы с каждой семьей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• ПРИНЦИП КОНФИДЕНЦИАЛЬНОСТИ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взаимодействие с ребенком, семьей на конфиденциальной основе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26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ОРГАНИЗАЦИЯ СОЦИАЛЬНО-ПЕДАГОГИЧЕСКОГО 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ПСИХОЛОГИЧЕСКОГО СОПРОВОЖДЕНИЯ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Социально-педагогическое и психологическое сопровождение замещающих семей в учреждении образования осуществляют педагогические работники, на которых возложены обязанности по сопровождению данных семей (педагог социальный, педагог-психолог, классный руководитель, воспитатель и др.).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Сопровождение замещающих семей осуществляется по следующим направлениям: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обследования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условий жизни и воспитания подопечных в замещающих семьях не реже двух раз в год; </a:t>
            </a:r>
            <a:endParaRPr lang="ru-RU" sz="16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*контроль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 воспитанием, образованием, удовлетворением основных жизненных потребностей приемных детей, подготовкой их к самостоятельной жизни в приёмных семьях: в первые три месяца воспитания каждого приёмного ребенка – не реже одного раза в неделю;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*после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первых трех месяцев воспитания и до одного года – не реже одного раза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месяц;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 второй и последующие годы воспитания ребенка – один раз в полугодие;</a:t>
            </a:r>
            <a:endParaRPr lang="ru-RU" sz="16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*проведение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диагностики: микроклимата семьи, особенностей воспитания подопечных, внутрисемейных взаимоотношений; диагностики, направленной на выявление склонностей, способностей и особенностей подопечных и т.д.;</a:t>
            </a:r>
            <a:endParaRPr lang="ru-RU" sz="16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*оказания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консультативной помощи приёмным родителям, опекунам, попечителям по вопросам адаптации детей в новой семье, воспитания и развития подопечных;</a:t>
            </a:r>
            <a:endParaRPr lang="ru-RU" sz="16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*психолого-педагогическое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просвещение законных представителей детей-сирот и детей, оставшихся без попечения родителей;</a:t>
            </a:r>
            <a:endParaRPr lang="ru-RU" sz="16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*помощь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организации отдыха и досуга подопечных;</a:t>
            </a:r>
            <a:endParaRPr lang="ru-RU" sz="16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*проведение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коррекционной работы с воспитанниками (помощь в обучении, профилактика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девиантного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делинквентного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поведения воспитанников и др.);</a:t>
            </a:r>
            <a:endParaRPr lang="ru-RU" sz="16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*информирование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просвещение педагогов об особенностях детей-сирот, детей, оставшихся без попечения родителей, организации работы с ними.</a:t>
            </a:r>
          </a:p>
        </p:txBody>
      </p:sp>
    </p:spTree>
    <p:extLst>
      <p:ext uri="{BB962C8B-B14F-4D97-AF65-F5344CB8AC3E}">
        <p14:creationId xmlns:p14="http://schemas.microsoft.com/office/powerpoint/2010/main" val="533916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548680"/>
            <a:ext cx="886724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образования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направлена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помощь замещающей семье: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ребенка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новым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проживания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выстраивания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воспитательной работы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его прав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 интересов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психического и физического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творческих способностей ребенка,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 поведения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негативных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недопущении конфликтов 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одноклассниками,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учителями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адекватной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 к учебной деятельности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общению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самоопределении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к самостоятельной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6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5534"/>
            <a:ext cx="7391400" cy="56515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ru-RU" smtClean="0"/>
              <a:t>Hot Tip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7956550" y="0"/>
            <a:ext cx="1187450" cy="62018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250826" y="1"/>
            <a:ext cx="8609013" cy="1123951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323850" y="-27517"/>
            <a:ext cx="8064500" cy="115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ru-RU" altLang="ru-RU" sz="2400" b="1">
                <a:solidFill>
                  <a:schemeClr val="bg1"/>
                </a:solidFill>
              </a:rPr>
              <a:t>Порядок составления плана развития </a:t>
            </a:r>
          </a:p>
          <a:p>
            <a:pPr algn="ctr" eaLnBrk="1" hangingPunct="1"/>
            <a:r>
              <a:rPr lang="ru-RU" altLang="ru-RU" sz="2400" b="1">
                <a:solidFill>
                  <a:schemeClr val="bg1"/>
                </a:solidFill>
              </a:rPr>
              <a:t>приемной семьи (ДДСТ)</a:t>
            </a:r>
          </a:p>
        </p:txBody>
      </p:sp>
      <p:sp>
        <p:nvSpPr>
          <p:cNvPr id="4102" name="Rectangle 37"/>
          <p:cNvSpPr>
            <a:spLocks noChangeArrowheads="1"/>
          </p:cNvSpPr>
          <p:nvPr/>
        </p:nvSpPr>
        <p:spPr bwMode="black">
          <a:xfrm>
            <a:off x="1982498" y="1267885"/>
            <a:ext cx="1847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endParaRPr lang="ru-RU" altLang="ru-RU" sz="1400" b="1">
              <a:cs typeface="Arial" charset="0"/>
            </a:endParaRPr>
          </a:p>
        </p:txBody>
      </p:sp>
      <p:sp>
        <p:nvSpPr>
          <p:cNvPr id="4103" name="WordArt 82"/>
          <p:cNvSpPr>
            <a:spLocks noChangeArrowheads="1" noChangeShapeType="1" noTextEdit="1"/>
          </p:cNvSpPr>
          <p:nvPr/>
        </p:nvSpPr>
        <p:spPr bwMode="auto">
          <a:xfrm>
            <a:off x="7756526" y="2042584"/>
            <a:ext cx="1103313" cy="321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104" name="Прямоугольник 4"/>
          <p:cNvSpPr>
            <a:spLocks noChangeArrowheads="1"/>
          </p:cNvSpPr>
          <p:nvPr/>
        </p:nvSpPr>
        <p:spPr bwMode="auto">
          <a:xfrm>
            <a:off x="2555875" y="5067301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i="1"/>
              <a:t>-</a:t>
            </a:r>
            <a:endParaRPr lang="ru-RU" altLang="ru-RU"/>
          </a:p>
        </p:txBody>
      </p:sp>
      <p:grpSp>
        <p:nvGrpSpPr>
          <p:cNvPr id="4105" name="Группа 5"/>
          <p:cNvGrpSpPr>
            <a:grpSpLocks/>
          </p:cNvGrpSpPr>
          <p:nvPr/>
        </p:nvGrpSpPr>
        <p:grpSpPr bwMode="auto">
          <a:xfrm>
            <a:off x="539750" y="1303867"/>
            <a:ext cx="8375650" cy="707886"/>
            <a:chOff x="1407407" y="1532651"/>
            <a:chExt cx="7174925" cy="706667"/>
          </a:xfrm>
        </p:grpSpPr>
        <p:sp>
          <p:nvSpPr>
            <p:cNvPr id="4123" name="Line 11"/>
            <p:cNvSpPr>
              <a:spLocks noChangeShapeType="1"/>
            </p:cNvSpPr>
            <p:nvPr/>
          </p:nvSpPr>
          <p:spPr bwMode="auto">
            <a:xfrm flipV="1">
              <a:off x="1908175" y="2168776"/>
              <a:ext cx="6470596" cy="1270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24" name="Text Box 12"/>
            <p:cNvSpPr txBox="1">
              <a:spLocks noChangeArrowheads="1"/>
            </p:cNvSpPr>
            <p:nvPr/>
          </p:nvSpPr>
          <p:spPr bwMode="auto">
            <a:xfrm>
              <a:off x="1940233" y="1532651"/>
              <a:ext cx="6642099" cy="70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ru-RU" altLang="ru-RU" sz="2000" b="1" i="1" dirty="0">
                  <a:latin typeface="Times New Roman" pitchFamily="18" charset="0"/>
                  <a:cs typeface="Times New Roman" pitchFamily="18" charset="0"/>
                </a:rPr>
                <a:t>Разрабатывается </a:t>
              </a:r>
              <a:r>
                <a:rPr lang="en-US" altLang="ru-RU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altLang="ru-RU" sz="2000" b="1" i="1" dirty="0">
                  <a:latin typeface="Times New Roman" pitchFamily="18" charset="0"/>
                  <a:cs typeface="Times New Roman" pitchFamily="18" charset="0"/>
                </a:rPr>
                <a:t>с учетом оценки потребностей ребенка, запросов приемного родителя, анализа работы.</a:t>
              </a:r>
              <a:endParaRPr lang="en-US" alt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Oval 18"/>
            <p:cNvSpPr>
              <a:spLocks noChangeArrowheads="1"/>
            </p:cNvSpPr>
            <p:nvPr/>
          </p:nvSpPr>
          <p:spPr bwMode="gray">
            <a:xfrm>
              <a:off x="1407407" y="1534765"/>
              <a:ext cx="308702" cy="48176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</a:endParaRPr>
            </a:p>
          </p:txBody>
        </p:sp>
      </p:grpSp>
      <p:grpSp>
        <p:nvGrpSpPr>
          <p:cNvPr id="4106" name="Группа 78"/>
          <p:cNvGrpSpPr>
            <a:grpSpLocks/>
          </p:cNvGrpSpPr>
          <p:nvPr/>
        </p:nvGrpSpPr>
        <p:grpSpPr bwMode="auto">
          <a:xfrm>
            <a:off x="1076325" y="2190752"/>
            <a:ext cx="7816850" cy="1300605"/>
            <a:chOff x="1924552" y="1671055"/>
            <a:chExt cx="6580150" cy="898401"/>
          </a:xfrm>
        </p:grpSpPr>
        <p:sp>
          <p:nvSpPr>
            <p:cNvPr id="4121" name="Line 11"/>
            <p:cNvSpPr>
              <a:spLocks noChangeShapeType="1"/>
            </p:cNvSpPr>
            <p:nvPr/>
          </p:nvSpPr>
          <p:spPr bwMode="auto">
            <a:xfrm flipV="1">
              <a:off x="1924552" y="2556756"/>
              <a:ext cx="6399708" cy="1270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22" name="Text Box 12"/>
            <p:cNvSpPr txBox="1">
              <a:spLocks noChangeArrowheads="1"/>
            </p:cNvSpPr>
            <p:nvPr/>
          </p:nvSpPr>
          <p:spPr bwMode="auto">
            <a:xfrm>
              <a:off x="1980173" y="1671055"/>
              <a:ext cx="6524529" cy="701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ru-RU" altLang="ru-RU" sz="2000" b="1" i="1" dirty="0">
                  <a:latin typeface="Times New Roman" pitchFamily="18" charset="0"/>
                  <a:cs typeface="Times New Roman" pitchFamily="18" charset="0"/>
                </a:rPr>
                <a:t>Совместно: приемным родителем,  отделом образования, социально-педагогическим центром, службой СППС учреждений образования</a:t>
              </a:r>
              <a:endParaRPr lang="en-US" alt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107" name="Группа 82"/>
          <p:cNvGrpSpPr>
            <a:grpSpLocks/>
          </p:cNvGrpSpPr>
          <p:nvPr/>
        </p:nvGrpSpPr>
        <p:grpSpPr bwMode="auto">
          <a:xfrm>
            <a:off x="1122363" y="3759199"/>
            <a:ext cx="7556500" cy="458718"/>
            <a:chOff x="1814673" y="1628800"/>
            <a:chExt cx="6204540" cy="457448"/>
          </a:xfrm>
        </p:grpSpPr>
        <p:sp>
          <p:nvSpPr>
            <p:cNvPr id="4119" name="Line 11"/>
            <p:cNvSpPr>
              <a:spLocks noChangeShapeType="1"/>
            </p:cNvSpPr>
            <p:nvPr/>
          </p:nvSpPr>
          <p:spPr bwMode="auto">
            <a:xfrm flipV="1">
              <a:off x="1814673" y="2064993"/>
              <a:ext cx="6204540" cy="21255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20" name="Text Box 12"/>
            <p:cNvSpPr txBox="1">
              <a:spLocks noChangeArrowheads="1"/>
            </p:cNvSpPr>
            <p:nvPr/>
          </p:nvSpPr>
          <p:spPr bwMode="auto">
            <a:xfrm>
              <a:off x="1814673" y="1628800"/>
              <a:ext cx="5941557" cy="399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2000" b="1" i="1" dirty="0">
                  <a:latin typeface="Times New Roman" pitchFamily="18" charset="0"/>
                  <a:cs typeface="Times New Roman" pitchFamily="18" charset="0"/>
                </a:rPr>
                <a:t>На срок 6 месяцев</a:t>
              </a:r>
              <a:endParaRPr lang="ru-RU" alt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108" name="Группа 87"/>
          <p:cNvGrpSpPr>
            <a:grpSpLocks/>
          </p:cNvGrpSpPr>
          <p:nvPr/>
        </p:nvGrpSpPr>
        <p:grpSpPr bwMode="auto">
          <a:xfrm>
            <a:off x="571501" y="4455134"/>
            <a:ext cx="8106919" cy="1253517"/>
            <a:chOff x="993496" y="1680008"/>
            <a:chExt cx="7110201" cy="658082"/>
          </a:xfrm>
        </p:grpSpPr>
        <p:sp>
          <p:nvSpPr>
            <p:cNvPr id="4116" name="Line 11"/>
            <p:cNvSpPr>
              <a:spLocks noChangeShapeType="1"/>
            </p:cNvSpPr>
            <p:nvPr/>
          </p:nvSpPr>
          <p:spPr bwMode="auto">
            <a:xfrm flipV="1">
              <a:off x="1477403" y="2338090"/>
              <a:ext cx="662629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7" name="Text Box 12"/>
            <p:cNvSpPr txBox="1">
              <a:spLocks noChangeArrowheads="1"/>
            </p:cNvSpPr>
            <p:nvPr/>
          </p:nvSpPr>
          <p:spPr bwMode="auto">
            <a:xfrm>
              <a:off x="1392723" y="1680008"/>
              <a:ext cx="6687946" cy="533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endParaRPr lang="ru-RU" altLang="ru-RU" sz="2000" b="1" i="1" dirty="0"/>
            </a:p>
            <a:p>
              <a:pPr algn="just" eaLnBrk="1" hangingPunct="1"/>
              <a:r>
                <a:rPr lang="ru-RU" altLang="ru-RU" sz="2000" b="1" i="1" dirty="0">
                  <a:latin typeface="Times New Roman" pitchFamily="18" charset="0"/>
                  <a:cs typeface="Times New Roman" pitchFamily="18" charset="0"/>
                </a:rPr>
                <a:t>Подписывается всеми участниками реализации плана развития приемной семьи (ДДСТ)</a:t>
              </a:r>
              <a:endParaRPr lang="ru-RU" alt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Oval 18"/>
            <p:cNvSpPr>
              <a:spLocks noChangeArrowheads="1"/>
            </p:cNvSpPr>
            <p:nvPr/>
          </p:nvSpPr>
          <p:spPr bwMode="gray">
            <a:xfrm>
              <a:off x="993496" y="1845817"/>
              <a:ext cx="316058" cy="25224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92" name="Oval 18"/>
          <p:cNvSpPr>
            <a:spLocks noChangeArrowheads="1"/>
          </p:cNvSpPr>
          <p:nvPr/>
        </p:nvSpPr>
        <p:spPr bwMode="gray">
          <a:xfrm>
            <a:off x="539751" y="3691467"/>
            <a:ext cx="385763" cy="47836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Oval 18"/>
          <p:cNvSpPr>
            <a:spLocks noChangeArrowheads="1"/>
          </p:cNvSpPr>
          <p:nvPr/>
        </p:nvSpPr>
        <p:spPr bwMode="gray">
          <a:xfrm>
            <a:off x="539751" y="2233084"/>
            <a:ext cx="360363" cy="48048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111" name="Группа 93"/>
          <p:cNvGrpSpPr>
            <a:grpSpLocks/>
          </p:cNvGrpSpPr>
          <p:nvPr/>
        </p:nvGrpSpPr>
        <p:grpSpPr bwMode="auto">
          <a:xfrm>
            <a:off x="1009910" y="5803152"/>
            <a:ext cx="7668953" cy="752385"/>
            <a:chOff x="1532030" y="1409983"/>
            <a:chExt cx="6726544" cy="752586"/>
          </a:xfrm>
        </p:grpSpPr>
        <p:sp>
          <p:nvSpPr>
            <p:cNvPr id="4114" name="Line 11"/>
            <p:cNvSpPr>
              <a:spLocks noChangeShapeType="1"/>
            </p:cNvSpPr>
            <p:nvPr/>
          </p:nvSpPr>
          <p:spPr bwMode="auto">
            <a:xfrm flipV="1">
              <a:off x="1591676" y="2073547"/>
              <a:ext cx="6666898" cy="89022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5" name="Text Box 12"/>
            <p:cNvSpPr txBox="1">
              <a:spLocks noChangeArrowheads="1"/>
            </p:cNvSpPr>
            <p:nvPr/>
          </p:nvSpPr>
          <p:spPr bwMode="auto">
            <a:xfrm>
              <a:off x="1532030" y="1409983"/>
              <a:ext cx="6200990" cy="708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2000" b="1" i="1" dirty="0">
                  <a:latin typeface="Times New Roman" pitchFamily="18" charset="0"/>
                  <a:cs typeface="Times New Roman" pitchFamily="18" charset="0"/>
                </a:rPr>
                <a:t>Согласовывается  с директором СПЦ, утверждается  начальником отдела образования</a:t>
              </a:r>
              <a:endParaRPr lang="ru-RU" alt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7" name="Oval 18"/>
          <p:cNvSpPr>
            <a:spLocks noChangeArrowheads="1"/>
          </p:cNvSpPr>
          <p:nvPr/>
        </p:nvSpPr>
        <p:spPr bwMode="gray">
          <a:xfrm>
            <a:off x="565151" y="6062134"/>
            <a:ext cx="360363" cy="480484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40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876300" y="260352"/>
            <a:ext cx="7391400" cy="563033"/>
          </a:xfrm>
        </p:spPr>
        <p:txBody>
          <a:bodyPr/>
          <a:lstStyle/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План развития приемной семьи (ДДСТ)</a:t>
            </a:r>
          </a:p>
        </p:txBody>
      </p:sp>
      <p:sp>
        <p:nvSpPr>
          <p:cNvPr id="6147" name="Объект 2"/>
          <p:cNvSpPr>
            <a:spLocks noGrp="1" noChangeArrowheads="1"/>
          </p:cNvSpPr>
          <p:nvPr>
            <p:ph idx="1"/>
          </p:nvPr>
        </p:nvSpPr>
        <p:spPr>
          <a:xfrm>
            <a:off x="457201" y="1077384"/>
            <a:ext cx="8507413" cy="5247216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III. Проблемное поле приемной семьи (детского дома семейного типа) 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600" dirty="0" smtClean="0"/>
              <a:t>__________________________________________________________________________________________________________________________________________________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600" dirty="0" smtClean="0"/>
          </a:p>
          <a:p>
            <a:pPr marL="0" indent="0">
              <a:buFont typeface="Wingdings" pitchFamily="2" charset="2"/>
              <a:buNone/>
            </a:pPr>
            <a:endParaRPr lang="ru-RU" altLang="ru-RU" sz="1600" i="1" dirty="0" smtClean="0"/>
          </a:p>
          <a:p>
            <a:pPr marL="0" indent="0">
              <a:buFont typeface="Wingdings" pitchFamily="2" charset="2"/>
              <a:buNone/>
            </a:pPr>
            <a:endParaRPr lang="ru-RU" altLang="ru-RU" sz="1600" i="1" dirty="0" smtClean="0"/>
          </a:p>
          <a:p>
            <a:pPr marL="0" indent="0">
              <a:buFont typeface="Wingdings" pitchFamily="2" charset="2"/>
              <a:buNone/>
            </a:pPr>
            <a:endParaRPr lang="ru-RU" altLang="ru-RU" sz="1600" dirty="0" smtClean="0"/>
          </a:p>
        </p:txBody>
      </p:sp>
      <p:pic>
        <p:nvPicPr>
          <p:cNvPr id="614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6" t="10802" r="12669" b="20599"/>
          <a:stretch>
            <a:fillRect/>
          </a:stretch>
        </p:blipFill>
        <p:spPr bwMode="auto">
          <a:xfrm>
            <a:off x="2995613" y="2338918"/>
            <a:ext cx="2627312" cy="383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1"/>
          <p:cNvSpPr txBox="1">
            <a:spLocks noChangeArrowheads="1"/>
          </p:cNvSpPr>
          <p:nvPr/>
        </p:nvSpPr>
        <p:spPr bwMode="auto">
          <a:xfrm>
            <a:off x="457200" y="6297085"/>
            <a:ext cx="8578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1600" dirty="0"/>
              <a:t>оценка потребностей</a:t>
            </a:r>
            <a:r>
              <a:rPr lang="ru-RU" altLang="ru-RU" sz="1200" dirty="0"/>
              <a:t>                   </a:t>
            </a:r>
            <a:r>
              <a:rPr lang="ru-RU" altLang="ru-RU" sz="1600" dirty="0"/>
              <a:t>проблемное поле                выход на мероприятия плана</a:t>
            </a:r>
          </a:p>
        </p:txBody>
      </p:sp>
      <p:sp>
        <p:nvSpPr>
          <p:cNvPr id="3" name="Стрелка: вправо 2"/>
          <p:cNvSpPr/>
          <p:nvPr/>
        </p:nvSpPr>
        <p:spPr>
          <a:xfrm>
            <a:off x="2644776" y="6373285"/>
            <a:ext cx="631825" cy="3259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: вправо 6"/>
          <p:cNvSpPr/>
          <p:nvPr/>
        </p:nvSpPr>
        <p:spPr>
          <a:xfrm>
            <a:off x="5235575" y="6394451"/>
            <a:ext cx="631825" cy="3259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51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876300" y="260352"/>
            <a:ext cx="7391400" cy="563033"/>
          </a:xfrm>
        </p:spPr>
        <p:txBody>
          <a:bodyPr/>
          <a:lstStyle/>
          <a:p>
            <a:r>
              <a:rPr lang="ru-RU" altLang="ru-RU" sz="2400" dirty="0" smtClean="0"/>
              <a:t>План развития приемной семьи (ДДСТ)</a:t>
            </a:r>
          </a:p>
        </p:txBody>
      </p:sp>
      <p:sp>
        <p:nvSpPr>
          <p:cNvPr id="5123" name="Объект 2"/>
          <p:cNvSpPr>
            <a:spLocks noGrp="1" noChangeArrowheads="1"/>
          </p:cNvSpPr>
          <p:nvPr>
            <p:ph idx="1"/>
          </p:nvPr>
        </p:nvSpPr>
        <p:spPr>
          <a:xfrm>
            <a:off x="251520" y="764704"/>
            <a:ext cx="8578603" cy="5750313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Общие сведения о семье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Фамилия, собственное имя, отчество приёмного родителя (родителя-воспитателя) ___________________________________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рождения, количество полных лет_______________________________________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Трудовой договор/контракт (номер, дата заключения) 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Стаж работы в должности приёмного родителя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____________________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Дополнительная информация (отметка о работе по совместительству, пенсионер и т.д.) ______________________________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Фамилия, собственное имя, отчество приёмного родителя (родителя-воспитателя)___________________________________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рождения, количество полных лет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Трудовой договор/контракт (номер, дата заключения) ________ 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Стаж работы в должности приёмного родителя (родителя-воспитателя) ______________________________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Дополнительная информация (отметка о работе по совместительству, пенсионер и т.д.) ________________________________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Адрес места жительства приёмной семьи (детского дома семейного типа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)___________________________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детей-сирот и детей, оставшихся без попечения родителей, принятых на воспитание в приёмную семью (детский дом семейного типа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)________________________________________________________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 о близких родственниках, проживающих совместно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том числе кровных несовершеннолетних детях, детях, над которыми установлена опека (попечительство), воспитывающихся в семье, достигших совершеннолетия, с указанием фамилии, собственного имени, отчества (если таковое имеется), даты рождения, вида занятий, адреса места жительства)_________________________________________________________________________________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20651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5534"/>
            <a:ext cx="7391400" cy="56515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ru-RU" smtClean="0"/>
              <a:t>Hot Tip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7956550" y="0"/>
            <a:ext cx="1187450" cy="62018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0" y="1"/>
            <a:ext cx="9144000" cy="126788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68313" y="116418"/>
            <a:ext cx="8177212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 eaLnBrk="1" hangingPunct="1"/>
            <a:r>
              <a:rPr lang="ru-RU" alt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alt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развития профессиональной семьи </a:t>
            </a:r>
            <a:r>
              <a:rPr lang="ru-RU" altLang="ru-RU" sz="1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создание условий для полноценного развития, социализация и интеграция ребенка в обществе через сохранение здоровой семейной </a:t>
            </a:r>
            <a:r>
              <a:rPr lang="ru-RU" alt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системы.</a:t>
            </a:r>
            <a:endParaRPr lang="ru-RU" altLang="ru-RU" sz="36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692276" y="1267885"/>
            <a:ext cx="6048375" cy="647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7175" name="Прямоугольник 1"/>
          <p:cNvSpPr>
            <a:spLocks noChangeArrowheads="1"/>
          </p:cNvSpPr>
          <p:nvPr/>
        </p:nvSpPr>
        <p:spPr bwMode="auto">
          <a:xfrm>
            <a:off x="982664" y="2453158"/>
            <a:ext cx="7993063" cy="368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ts val="4000"/>
              </a:lnSpc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Организационно-методическая помощь</a:t>
            </a:r>
          </a:p>
          <a:p>
            <a:pPr algn="just" eaLnBrk="1" hangingPunct="1">
              <a:lnSpc>
                <a:spcPts val="4000"/>
              </a:lnSpc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Социально-педагогическая 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помощь</a:t>
            </a:r>
          </a:p>
          <a:p>
            <a:pPr algn="just" eaLnBrk="1" hangingPunct="1">
              <a:lnSpc>
                <a:spcPts val="4000"/>
              </a:lnSpc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Психологическая помощь</a:t>
            </a:r>
          </a:p>
          <a:p>
            <a:pPr algn="just" eaLnBrk="1" hangingPunct="1">
              <a:lnSpc>
                <a:spcPts val="4000"/>
              </a:lnSpc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Медицинская помощь</a:t>
            </a:r>
          </a:p>
          <a:p>
            <a:pPr algn="just" eaLnBrk="1" hangingPunct="1">
              <a:lnSpc>
                <a:spcPts val="4000"/>
              </a:lnSpc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Правовая помощь </a:t>
            </a:r>
          </a:p>
          <a:p>
            <a:pPr algn="just" eaLnBrk="1" hangingPunct="1">
              <a:lnSpc>
                <a:spcPts val="4000"/>
              </a:lnSpc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Материальная помощь</a:t>
            </a:r>
          </a:p>
          <a:p>
            <a:pPr algn="just" eaLnBrk="1" hangingPunct="1">
              <a:lnSpc>
                <a:spcPts val="4000"/>
              </a:lnSpc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Иной вид помощи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gray">
          <a:xfrm>
            <a:off x="1807215" y="1330215"/>
            <a:ext cx="5791200" cy="57573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Разделы плана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8"/>
          <p:cNvSpPr>
            <a:spLocks noChangeArrowheads="1"/>
          </p:cNvSpPr>
          <p:nvPr/>
        </p:nvSpPr>
        <p:spPr bwMode="gray">
          <a:xfrm>
            <a:off x="622301" y="2956985"/>
            <a:ext cx="360363" cy="47836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gray">
          <a:xfrm>
            <a:off x="611188" y="3653367"/>
            <a:ext cx="360362" cy="43391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gray">
          <a:xfrm>
            <a:off x="611188" y="4307418"/>
            <a:ext cx="360362" cy="47836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gray">
          <a:xfrm>
            <a:off x="611188" y="4980517"/>
            <a:ext cx="360362" cy="48048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gray">
          <a:xfrm>
            <a:off x="611188" y="5655734"/>
            <a:ext cx="360362" cy="480484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gray">
          <a:xfrm>
            <a:off x="611188" y="2302934"/>
            <a:ext cx="360362" cy="47836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3725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700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132856"/>
            <a:ext cx="7668841" cy="3993307"/>
          </a:xfrm>
        </p:spPr>
        <p:txBody>
          <a:bodyPr>
            <a:normAutofit fontScale="85000" lnSpcReduction="200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Возраст ребенка – 3-5 лет:</a:t>
            </a:r>
          </a:p>
          <a:p>
            <a:pPr lvl="0"/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КРС - Кинетический рисунок семьи  (Р. Бернс, С. Кауфман, 1972).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Методика измерения психологической дистанции (Е.И. Медведская, 1997; модификация Т.А.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Заеко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2007).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 ЦТО - Цветовой тест отношений (А.М. Эткинд, 1980).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СОМОР - Методика диагностики субъективной оценки межличностных отношений ребёнка (Н.Я. Семаго, 1999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«Тест руки» (Э. Вагнер, 1962).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Тест «Сказка»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Л.Дюсс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1940).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Методика исследования самооценки (Т.В.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Дембо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С.Я. Рубинштейн; модификация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А.М. Прихожан, 1985).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методик для диагностического обследования замещающей семьи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651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628800"/>
            <a:ext cx="7668841" cy="475252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b="1" u="sng" dirty="0" smtClean="0">
                <a:latin typeface="Times New Roman" pitchFamily="18" charset="0"/>
                <a:cs typeface="Times New Roman" pitchFamily="18" charset="0"/>
              </a:rPr>
              <a:t>Возраст ребенка – 6-9лет:</a:t>
            </a:r>
            <a:r>
              <a:rPr lang="ru-RU" sz="6400" dirty="0" smtClean="0"/>
              <a:t> </a:t>
            </a:r>
          </a:p>
          <a:p>
            <a:pPr lvl="0"/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CMAS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 - Детская шкала проявлений тревожности (</a:t>
            </a: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A.Castaneda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, В.R. </a:t>
            </a: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McCandless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, D.S. </a:t>
            </a: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Palermo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, 1956; адаптация А.М. Прихожан, 2000).</a:t>
            </a:r>
          </a:p>
          <a:p>
            <a:pPr lvl="0"/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КРС 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- Кинетический рисунок семьи (Р. Бернс, С. Кауфман, 1972).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ЦТО - Цветовой тест отношений  (А.М. Эткинд, 1980).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СОМОР - Методика диагностики субъективной оценки межличностных отношений ребёнка </a:t>
            </a:r>
            <a:br>
              <a:rPr lang="ru-RU" sz="6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(Н.Я. Семаго, 1999).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«Тест руки» (Э. Вагнер, 1962).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Опросник </a:t>
            </a:r>
            <a:r>
              <a:rPr lang="ru-RU" sz="6400" b="1" dirty="0" err="1">
                <a:latin typeface="Times New Roman" pitchFamily="18" charset="0"/>
                <a:cs typeface="Times New Roman" pitchFamily="18" charset="0"/>
              </a:rPr>
              <a:t>копинг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-стратегий школьного возраста (</a:t>
            </a:r>
            <a:r>
              <a:rPr lang="en-US" sz="64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6400" b="1" dirty="0">
                <a:latin typeface="Times New Roman" pitchFamily="18" charset="0"/>
                <a:cs typeface="Times New Roman" pitchFamily="18" charset="0"/>
              </a:rPr>
              <a:t>Ryan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6400" b="1" dirty="0">
                <a:latin typeface="Times New Roman" pitchFamily="18" charset="0"/>
                <a:cs typeface="Times New Roman" pitchFamily="18" charset="0"/>
              </a:rPr>
              <a:t>Wenger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, 1990, адаптация Н.А. Сирота, 1994; модификация И.М. Никольской, 2001).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Тест «Сказка» (</a:t>
            </a:r>
            <a:r>
              <a:rPr lang="ru-RU" sz="6400" b="1" dirty="0" err="1">
                <a:latin typeface="Times New Roman" pitchFamily="18" charset="0"/>
                <a:cs typeface="Times New Roman" pitchFamily="18" charset="0"/>
              </a:rPr>
              <a:t>Л.Дюсс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, 1940).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Методика исследования самооценки (Т.В. </a:t>
            </a:r>
            <a:r>
              <a:rPr lang="ru-RU" sz="6400" b="1" dirty="0" err="1">
                <a:latin typeface="Times New Roman" pitchFamily="18" charset="0"/>
                <a:cs typeface="Times New Roman" pitchFamily="18" charset="0"/>
              </a:rPr>
              <a:t>Дембо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, С.Я. Рубинштейн; модификация А.М. Прихожан, 1985).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СТО - Семейный тест отношений (Д. Антони, Е. </a:t>
            </a:r>
            <a:r>
              <a:rPr lang="ru-RU" sz="6400" b="1" dirty="0" err="1">
                <a:latin typeface="Times New Roman" pitchFamily="18" charset="0"/>
                <a:cs typeface="Times New Roman" pitchFamily="18" charset="0"/>
              </a:rPr>
              <a:t>Бине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, 1957; модификация И.М. Марковской, 2000).</a:t>
            </a:r>
          </a:p>
          <a:p>
            <a:pPr lvl="0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Опросник на привязанность к матери в младшем школьном возрасте (Е.В. </a:t>
            </a:r>
            <a:r>
              <a:rPr lang="ru-RU" sz="6400" b="1" dirty="0" err="1">
                <a:latin typeface="Times New Roman" pitchFamily="18" charset="0"/>
                <a:cs typeface="Times New Roman" pitchFamily="18" charset="0"/>
              </a:rPr>
              <a:t>Пупырева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, 2007).</a:t>
            </a:r>
          </a:p>
          <a:p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Методика измерения психологической дистанции (Е.И. Медведская, 1997; модификация Т.А. </a:t>
            </a:r>
            <a:r>
              <a:rPr lang="ru-RU" sz="6400" b="1" dirty="0" err="1">
                <a:latin typeface="Times New Roman" pitchFamily="18" charset="0"/>
                <a:cs typeface="Times New Roman" pitchFamily="18" charset="0"/>
              </a:rPr>
              <a:t>Заеко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, 2007).</a:t>
            </a:r>
            <a:endParaRPr lang="ru-RU" sz="6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методик для диагностического обследования замещающей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семьи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53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628800"/>
            <a:ext cx="7668841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Возраст ребенка – 10-13лет:</a:t>
            </a:r>
            <a:r>
              <a:rPr lang="ru-RU" sz="1800" dirty="0" smtClean="0"/>
              <a:t> </a:t>
            </a:r>
          </a:p>
          <a:p>
            <a:pPr lvl="0"/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кала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личностной тревожности для учащихся 10-16 лет (А.М. Прихожан, 1983).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ВРР - Опросник «Взаимодействие родитель-ребенок» (И.М. Марковская, 1998) – вариант для подростков.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500" b="1" dirty="0">
                <a:latin typeface="Times New Roman" pitchFamily="18" charset="0"/>
                <a:cs typeface="Times New Roman" pitchFamily="18" charset="0"/>
              </a:rPr>
              <a:t>FACES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-3 - Шкала семейной адаптации и сплоченности (Д.Х. 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Олсон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, Дж. 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Портнер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, И. 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Лави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, 1985) – вариант для подростков.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КРС - Кинетический рисунок семьи (Р. Бернс, С. Кауфман, 1972).</a:t>
            </a: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ЦТО - Цветовой тест отношений (А.М. Эткинд, 1980).</a:t>
            </a: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СОМОР - Методика диагностики субъективной оценки межличностных отношений ребёнка (Н.Я. Семаго, 1999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«Тест руки» (Э. Вагнер, 1962).</a:t>
            </a: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Опросник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копинг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-стратегий школьного возраста (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Ryan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Wenger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1990, адаптация Н.А. Сирота, 1994; модификация И.М. Никольской, 2001) (до 12-13 лет) - или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 Опросник «Индикатор 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копинг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-стратегий» (Д. 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Амирхан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, 1990;адаптация Н.А. Сироты, В.И. 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Ялтонского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, 1994).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Опросник на привязанность к матери в младшем школьном возрасте (Е.В.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Пупырева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2007) –или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Опросник на привязанность к родителям для старших подростков (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М.В.Яремчук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, 2005).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Методика измерения психологической дистанции (Е.И. Медведская, 1997; модификация Т.А.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Заеко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2007).</a:t>
            </a: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Методика исследования самооценки (Т.В.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Дембо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С.Я. Рубинштейн; модификация А.М. Прихожан, 1985).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ТСС - «Типовое семейное состояние» (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Э.Г.Эйдемиллер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В.В.Юстицкий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1990).</a:t>
            </a:r>
            <a:endParaRPr lang="ru-RU" sz="13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методик для диагностического обследования замещающей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семьи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319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628800"/>
            <a:ext cx="7668841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Возраст ребенка – 14-17лет:</a:t>
            </a:r>
            <a:r>
              <a:rPr lang="ru-RU" sz="1800" dirty="0" smtClean="0"/>
              <a:t> </a:t>
            </a: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Шкала личностной тревожности для учащихся 10-16 лет (А.М. Прихожан, 1983).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FACES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-3 - Шкала семейной адаптации и сплоченности (Д.Х.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Олсон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Дж.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Портнер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И.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Лави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1985) – вариант для подростков.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Опросник на привязанность к родителям для старших подростков (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М.В.Яремчук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2005).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ВРР - Опросник «Взаимодействие родитель-ребенок» (И.М. Марковская, 1999) – вариант для подростков.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Опросник «Индикатор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копинг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-стратегий» (Д.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Амирхан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1990;адаптация Н.А. Сироты, В.И.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Ялтонского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1994).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КРС - Кинетический рисунок семьи (Р. Бернс, С. Кауфман, 1972).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ЦТО - Цветовой тест отношений (А.М. Эткинд, 1980).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«Тест руки» (Э. Вагнер, 1962).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Методика измерения психологической дистанции (Е.И. Медведская, 1997; модификация Т.А.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Заеко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2007).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Методика исследования самооценки (Т.В.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Дембо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С.Я. Рубинштейн; модификация А.М. Прихожан, 1985).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ТСС - «Типовое семейное состояние»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Э.Г.Эйдемиллер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В.В.Юстицкий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1990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1600" dirty="0"/>
              <a:t> </a:t>
            </a:r>
            <a:endParaRPr lang="ru-RU" sz="1600" dirty="0" smtClean="0"/>
          </a:p>
          <a:p>
            <a:endParaRPr lang="ru-RU" sz="1600" dirty="0"/>
          </a:p>
          <a:p>
            <a:pPr marL="0" indent="0">
              <a:buNone/>
            </a:pPr>
            <a:r>
              <a:rPr lang="ru-RU" sz="1700" dirty="0" smtClean="0"/>
              <a:t>ПРИМЕЧАНИЕ:  МЕТОДИКИ, ВЫДЕЛЕННЫЕ ЖИРНЫМ ШРИФТОМ, МОЖНО ПРЕДЛАГАТЬ РЕБЁНКУ ДЛЯ САМОСТОЯТЕЛЬНОГО ЗАПОЛНЕНИЯ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3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методик для диагностического обследования замещающей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семьи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031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3396" y="692696"/>
            <a:ext cx="8784976" cy="731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нализ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плана развития включает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динамике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 в свободное от учебы и каникулярное время,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сверстниками, педагогами, законными представителями, изменениях в психоэмоциональном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характеристики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справок о состоянии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и др.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замещающих семей психолого-педагогическая характеристика дополняется и изменяется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с учетом результатов психологической диагностики. </a:t>
            </a:r>
          </a:p>
          <a:p>
            <a:pPr algn="just"/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06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0006" y="2348880"/>
            <a:ext cx="476399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021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488</TotalTime>
  <Words>1787</Words>
  <Application>Microsoft Office PowerPoint</Application>
  <PresentationFormat>Экран (4:3)</PresentationFormat>
  <Paragraphs>194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Основные акценты работы  по сопровождению замещающих семей              в 2025/2026 учебном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Hot Tip</vt:lpstr>
      <vt:lpstr>План развития приемной семьи (ДДСТ)</vt:lpstr>
      <vt:lpstr>План развития приемной семьи (ДДСТ)</vt:lpstr>
      <vt:lpstr>Hot Tip</vt:lpstr>
      <vt:lpstr>Примерный перечень методик для диагностического обследования замещающей семьи </vt:lpstr>
      <vt:lpstr>Примерный перечень методик для диагностического обследования замещающей семьи</vt:lpstr>
      <vt:lpstr>Примерный перечень методик для диагностического обследования замещающей семьи</vt:lpstr>
      <vt:lpstr>Примерный перечень методик для диагностического обследования замещающей семьи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акценты работы  по сопровождению замещающих семей              в 2025/2026 учебном году</dc:title>
  <dc:creator>Наташа</dc:creator>
  <cp:lastModifiedBy>Наташа</cp:lastModifiedBy>
  <cp:revision>15</cp:revision>
  <cp:lastPrinted>2025-08-26T07:12:27Z</cp:lastPrinted>
  <dcterms:created xsi:type="dcterms:W3CDTF">2025-08-26T04:58:14Z</dcterms:created>
  <dcterms:modified xsi:type="dcterms:W3CDTF">2025-08-26T13:06:54Z</dcterms:modified>
</cp:coreProperties>
</file>