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  <p:sldMasterId id="2147484005" r:id="rId2"/>
  </p:sldMasterIdLst>
  <p:notesMasterIdLst>
    <p:notesMasterId r:id="rId21"/>
  </p:notesMasterIdLst>
  <p:handoutMasterIdLst>
    <p:handoutMasterId r:id="rId22"/>
  </p:handoutMasterIdLst>
  <p:sldIdLst>
    <p:sldId id="464" r:id="rId3"/>
    <p:sldId id="595" r:id="rId4"/>
    <p:sldId id="632" r:id="rId5"/>
    <p:sldId id="634" r:id="rId6"/>
    <p:sldId id="633" r:id="rId7"/>
    <p:sldId id="635" r:id="rId8"/>
    <p:sldId id="636" r:id="rId9"/>
    <p:sldId id="648" r:id="rId10"/>
    <p:sldId id="637" r:id="rId11"/>
    <p:sldId id="638" r:id="rId12"/>
    <p:sldId id="641" r:id="rId13"/>
    <p:sldId id="639" r:id="rId14"/>
    <p:sldId id="640" r:id="rId15"/>
    <p:sldId id="642" r:id="rId16"/>
    <p:sldId id="643" r:id="rId17"/>
    <p:sldId id="644" r:id="rId18"/>
    <p:sldId id="645" r:id="rId19"/>
    <p:sldId id="649" r:id="rId20"/>
  </p:sldIdLst>
  <p:sldSz cx="9144000" cy="6858000" type="screen4x3"/>
  <p:notesSz cx="6888163" cy="10020300"/>
  <p:defaultTextStyle>
    <a:defPPr>
      <a:defRPr lang="ru-RU"/>
    </a:defPPr>
    <a:lvl1pPr marL="0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013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0026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5058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0053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5066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0089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85103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0113" algn="l" defTabSz="9100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DFF1CB"/>
    <a:srgbClr val="8BB3FB"/>
    <a:srgbClr val="F7DBFD"/>
    <a:srgbClr val="0000CC"/>
    <a:srgbClr val="800000"/>
    <a:srgbClr val="FE8002"/>
    <a:srgbClr val="E57301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1170" autoAdjust="0"/>
  </p:normalViewPr>
  <p:slideViewPr>
    <p:cSldViewPr>
      <p:cViewPr varScale="1">
        <p:scale>
          <a:sx n="80" d="100"/>
          <a:sy n="80" d="100"/>
        </p:scale>
        <p:origin x="-1430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948" y="-84"/>
      </p:cViewPr>
      <p:guideLst>
        <p:guide orient="horz" pos="3107"/>
        <p:guide orient="horz" pos="3155"/>
        <p:guide pos="2121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85466" cy="501419"/>
          </a:xfrm>
          <a:prstGeom prst="rect">
            <a:avLst/>
          </a:prstGeom>
        </p:spPr>
        <p:txBody>
          <a:bodyPr vert="horz" lIns="93109" tIns="46555" rIns="93109" bIns="46555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074" y="1"/>
            <a:ext cx="2985465" cy="501419"/>
          </a:xfrm>
          <a:prstGeom prst="rect">
            <a:avLst/>
          </a:prstGeom>
        </p:spPr>
        <p:txBody>
          <a:bodyPr vert="horz" lIns="93109" tIns="46555" rIns="93109" bIns="46555" rtlCol="0"/>
          <a:lstStyle>
            <a:lvl1pPr algn="r">
              <a:defRPr sz="1200"/>
            </a:lvl1pPr>
          </a:lstStyle>
          <a:p>
            <a:fld id="{A656B49E-89D5-4E4F-B5FD-3463747459BA}" type="datetimeFigureOut">
              <a:rPr lang="ru-RU" smtClean="0"/>
              <a:t>26.08.2025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517269"/>
            <a:ext cx="2985466" cy="501418"/>
          </a:xfrm>
          <a:prstGeom prst="rect">
            <a:avLst/>
          </a:prstGeom>
        </p:spPr>
        <p:txBody>
          <a:bodyPr vert="horz" lIns="93109" tIns="46555" rIns="93109" bIns="46555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074" y="9517269"/>
            <a:ext cx="2985465" cy="501418"/>
          </a:xfrm>
          <a:prstGeom prst="rect">
            <a:avLst/>
          </a:prstGeom>
        </p:spPr>
        <p:txBody>
          <a:bodyPr vert="horz" lIns="93109" tIns="46555" rIns="93109" bIns="46555" rtlCol="0" anchor="b"/>
          <a:lstStyle>
            <a:lvl1pPr algn="r">
              <a:defRPr sz="1200"/>
            </a:lvl1pPr>
          </a:lstStyle>
          <a:p>
            <a:fld id="{FE6D3684-504B-45C5-9873-F89ED130BF9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1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1" cy="501015"/>
          </a:xfrm>
          <a:prstGeom prst="rect">
            <a:avLst/>
          </a:prstGeom>
        </p:spPr>
        <p:txBody>
          <a:bodyPr vert="horz" lIns="93109" tIns="46555" rIns="93109" bIns="46555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1015"/>
          </a:xfrm>
          <a:prstGeom prst="rect">
            <a:avLst/>
          </a:prstGeom>
        </p:spPr>
        <p:txBody>
          <a:bodyPr vert="horz" lIns="93109" tIns="46555" rIns="93109" bIns="46555" rtlCol="0"/>
          <a:lstStyle>
            <a:lvl1pPr algn="r">
              <a:defRPr sz="1200"/>
            </a:lvl1pPr>
          </a:lstStyle>
          <a:p>
            <a:fld id="{81BB8DAE-A8F3-40BC-B7A2-C2BDF704E4BC}" type="datetimeFigureOut">
              <a:rPr lang="ru-RU" smtClean="0"/>
              <a:pPr/>
              <a:t>26.08.2025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9" tIns="46555" rIns="93109" bIns="4655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5"/>
            <a:ext cx="5510530" cy="4509135"/>
          </a:xfrm>
          <a:prstGeom prst="rect">
            <a:avLst/>
          </a:prstGeom>
        </p:spPr>
        <p:txBody>
          <a:bodyPr vert="horz" lIns="93109" tIns="46555" rIns="93109" bIns="4655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517546"/>
            <a:ext cx="2984871" cy="501015"/>
          </a:xfrm>
          <a:prstGeom prst="rect">
            <a:avLst/>
          </a:prstGeom>
        </p:spPr>
        <p:txBody>
          <a:bodyPr vert="horz" lIns="93109" tIns="46555" rIns="93109" bIns="46555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546"/>
            <a:ext cx="2984871" cy="501015"/>
          </a:xfrm>
          <a:prstGeom prst="rect">
            <a:avLst/>
          </a:prstGeom>
        </p:spPr>
        <p:txBody>
          <a:bodyPr vert="horz" lIns="93109" tIns="46555" rIns="93109" bIns="46555" rtlCol="0" anchor="b"/>
          <a:lstStyle>
            <a:lvl1pPr algn="r">
              <a:defRPr sz="1200"/>
            </a:lvl1pPr>
          </a:lstStyle>
          <a:p>
            <a:fld id="{4A8C9BDF-8156-4803-AC60-204ABD50D41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7682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013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0026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5058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0053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5066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0089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5103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0113" algn="l" defTabSz="9100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C9BDF-8156-4803-AC60-204ABD50D41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556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C9BDF-8156-4803-AC60-204ABD50D419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32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C9BDF-8156-4803-AC60-204ABD50D419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411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008" tIns="45504" rIns="91008" bIns="45504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504" rIns="45504"/>
          <a:lstStyle>
            <a:lvl1pPr marL="0" marR="63707" indent="0" algn="r">
              <a:buNone/>
              <a:defRPr>
                <a:solidFill>
                  <a:schemeClr val="tx2"/>
                </a:solidFill>
              </a:defRPr>
            </a:lvl1pPr>
            <a:lvl2pPr marL="455013" indent="0" algn="ctr">
              <a:buNone/>
            </a:lvl2pPr>
            <a:lvl3pPr marL="910026" indent="0" algn="ctr">
              <a:buNone/>
            </a:lvl3pPr>
            <a:lvl4pPr marL="1365058" indent="0" algn="ctr">
              <a:buNone/>
            </a:lvl4pPr>
            <a:lvl5pPr marL="1820053" indent="0" algn="ctr">
              <a:buNone/>
            </a:lvl5pPr>
            <a:lvl6pPr marL="2275066" indent="0" algn="ctr">
              <a:buNone/>
            </a:lvl6pPr>
            <a:lvl7pPr marL="2730089" indent="0" algn="ctr">
              <a:buNone/>
            </a:lvl7pPr>
            <a:lvl8pPr marL="3185103" indent="0" algn="ctr">
              <a:buNone/>
            </a:lvl8pPr>
            <a:lvl9pPr marL="3640113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11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E27EC99-4232-430B-9005-887C7F41229D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0030-34C9-4B16-A8DB-ADCC63759271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7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008" rIns="91008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83A8-00D2-4CFA-B7B2-A3EDEF33347B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08" tIns="45504" rIns="91008" bIns="45504"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08" tIns="45504" rIns="91008" bIns="45504"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BD99-2F9C-464D-ADCB-B14B0980FFE5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1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016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80" y="5410201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016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348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79" y="1444348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9C59-57CF-435F-A01C-B17CE27FA06E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8D55D-1769-4E66-AB4E-D65C278DB535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9113-A879-4172-B6AF-FB50CF5825AE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2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4AA8B4C-23B3-4503-9E1A-77F583CB9C88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008" tIns="0" rIns="91008" anchor="t"/>
          <a:lstStyle>
            <a:lvl1pPr marL="0" marR="18187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F0CEDCE-D5FE-4B93-967E-89B78F13BE3D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98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008" tIns="45504" rIns="91008" bIns="45504" anchor="t" compatLnSpc="1"/>
          <a:lstStyle/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008" tIns="45504" rIns="91008" bIns="45504" anchor="t" compatLnSpc="1"/>
          <a:lstStyle/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008" tIns="45504" rIns="91008" bIns="45504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183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08" tIns="45504" rIns="91008" bIns="45504"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08" tIns="45504" rIns="91008" bIns="45504"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83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2E01-CBB7-415A-A451-08AFADCE6120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2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90FB-D544-4311-826F-1B3C40570DBA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4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8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2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6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20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04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88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72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ECFB-9897-4FDF-93EE-A0EDA11543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A3675-2D2E-4E75-98E2-567FF364D3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029394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B134-EE09-44F1-9E37-5C52C9AF87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EC3E-5C97-4C57-8080-3CFF693F95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0963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42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80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5223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3602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202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040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68825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07204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32E7-927E-4406-A82D-7A6A138159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A3675-2D2E-4E75-98E2-567FF364D3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038500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60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F895D-D326-4F6D-A59E-7DDBBB743F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B87D-3825-47FB-9A16-2A1821C9E9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746173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4222" indent="0">
              <a:buNone/>
              <a:defRPr sz="1700" b="1"/>
            </a:lvl2pPr>
            <a:lvl3pPr marL="768010" indent="0">
              <a:buNone/>
              <a:defRPr sz="1500" b="1"/>
            </a:lvl3pPr>
            <a:lvl4pPr marL="1152233" indent="0">
              <a:buNone/>
              <a:defRPr sz="1400" b="1"/>
            </a:lvl4pPr>
            <a:lvl5pPr marL="1536021" indent="0">
              <a:buNone/>
              <a:defRPr sz="1400" b="1"/>
            </a:lvl5pPr>
            <a:lvl6pPr marL="1920243" indent="0">
              <a:buNone/>
              <a:defRPr sz="1400" b="1"/>
            </a:lvl6pPr>
            <a:lvl7pPr marL="2304031" indent="0">
              <a:buNone/>
              <a:defRPr sz="1400" b="1"/>
            </a:lvl7pPr>
            <a:lvl8pPr marL="2688254" indent="0">
              <a:buNone/>
              <a:defRPr sz="1400" b="1"/>
            </a:lvl8pPr>
            <a:lvl9pPr marL="3072042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4222" indent="0">
              <a:buNone/>
              <a:defRPr sz="1700" b="1"/>
            </a:lvl2pPr>
            <a:lvl3pPr marL="768010" indent="0">
              <a:buNone/>
              <a:defRPr sz="1500" b="1"/>
            </a:lvl3pPr>
            <a:lvl4pPr marL="1152233" indent="0">
              <a:buNone/>
              <a:defRPr sz="1400" b="1"/>
            </a:lvl4pPr>
            <a:lvl5pPr marL="1536021" indent="0">
              <a:buNone/>
              <a:defRPr sz="1400" b="1"/>
            </a:lvl5pPr>
            <a:lvl6pPr marL="1920243" indent="0">
              <a:buNone/>
              <a:defRPr sz="1400" b="1"/>
            </a:lvl6pPr>
            <a:lvl7pPr marL="2304031" indent="0">
              <a:buNone/>
              <a:defRPr sz="1400" b="1"/>
            </a:lvl7pPr>
            <a:lvl8pPr marL="2688254" indent="0">
              <a:buNone/>
              <a:defRPr sz="1400" b="1"/>
            </a:lvl8pPr>
            <a:lvl9pPr marL="3072042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227983-1BD7-47BE-A397-0F0E0A053AB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1BAA-9CCE-4B2E-B5C2-079D6723D0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62334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380E71-34F6-4D55-AD36-7C8A099C88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5F02-4E95-4CB4-AF82-AD6DA06979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87961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57F4C-0429-4412-923F-5757F92749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F0A4-A228-4286-998A-FF7F6B2D11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71411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200"/>
            </a:lvl1pPr>
            <a:lvl2pPr marL="384222" indent="0">
              <a:buNone/>
              <a:defRPr sz="1000"/>
            </a:lvl2pPr>
            <a:lvl3pPr marL="768010" indent="0">
              <a:buNone/>
              <a:defRPr sz="800"/>
            </a:lvl3pPr>
            <a:lvl4pPr marL="1152233" indent="0">
              <a:buNone/>
              <a:defRPr sz="800"/>
            </a:lvl4pPr>
            <a:lvl5pPr marL="1536021" indent="0">
              <a:buNone/>
              <a:defRPr sz="800"/>
            </a:lvl5pPr>
            <a:lvl6pPr marL="1920243" indent="0">
              <a:buNone/>
              <a:defRPr sz="800"/>
            </a:lvl6pPr>
            <a:lvl7pPr marL="2304031" indent="0">
              <a:buNone/>
              <a:defRPr sz="800"/>
            </a:lvl7pPr>
            <a:lvl8pPr marL="2688254" indent="0">
              <a:buNone/>
              <a:defRPr sz="800"/>
            </a:lvl8pPr>
            <a:lvl9pPr marL="3072042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9C2D-B68F-4ADC-88D7-3B51142793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A3675-2D2E-4E75-98E2-567FF364D3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319436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84222" indent="0">
              <a:buNone/>
              <a:defRPr sz="2300"/>
            </a:lvl2pPr>
            <a:lvl3pPr marL="768010" indent="0">
              <a:buNone/>
              <a:defRPr sz="2000"/>
            </a:lvl3pPr>
            <a:lvl4pPr marL="1152233" indent="0">
              <a:buNone/>
              <a:defRPr sz="1700"/>
            </a:lvl4pPr>
            <a:lvl5pPr marL="1536021" indent="0">
              <a:buNone/>
              <a:defRPr sz="1700"/>
            </a:lvl5pPr>
            <a:lvl6pPr marL="1920243" indent="0">
              <a:buNone/>
              <a:defRPr sz="1700"/>
            </a:lvl6pPr>
            <a:lvl7pPr marL="2304031" indent="0">
              <a:buNone/>
              <a:defRPr sz="1700"/>
            </a:lvl7pPr>
            <a:lvl8pPr marL="2688254" indent="0">
              <a:buNone/>
              <a:defRPr sz="1700"/>
            </a:lvl8pPr>
            <a:lvl9pPr marL="3072042" indent="0">
              <a:buNone/>
              <a:defRPr sz="17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200"/>
            </a:lvl1pPr>
            <a:lvl2pPr marL="384222" indent="0">
              <a:buNone/>
              <a:defRPr sz="1000"/>
            </a:lvl2pPr>
            <a:lvl3pPr marL="768010" indent="0">
              <a:buNone/>
              <a:defRPr sz="800"/>
            </a:lvl3pPr>
            <a:lvl4pPr marL="1152233" indent="0">
              <a:buNone/>
              <a:defRPr sz="800"/>
            </a:lvl4pPr>
            <a:lvl5pPr marL="1536021" indent="0">
              <a:buNone/>
              <a:defRPr sz="800"/>
            </a:lvl5pPr>
            <a:lvl6pPr marL="1920243" indent="0">
              <a:buNone/>
              <a:defRPr sz="800"/>
            </a:lvl6pPr>
            <a:lvl7pPr marL="2304031" indent="0">
              <a:buNone/>
              <a:defRPr sz="800"/>
            </a:lvl7pPr>
            <a:lvl8pPr marL="2688254" indent="0">
              <a:buNone/>
              <a:defRPr sz="800"/>
            </a:lvl8pPr>
            <a:lvl9pPr marL="3072042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7391-4FC5-4EFB-BEC7-CC80BE4D44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A3675-2D2E-4E75-98E2-567FF364D3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87293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6817E-AACF-45CB-AE76-B9867540F6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6B5A4-29E4-4469-AA68-D5EC7F968E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04752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F2BDBB-F7B1-4471-BD81-FE2385D16F0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43050-D770-4896-AB67-2D93FF80D5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5086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55000"/>
                <a:satMod val="300000"/>
              </a:schemeClr>
            </a:gs>
            <a:gs pos="40000">
              <a:srgbClr val="DFF1CB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65000" b="98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008" tIns="45504" rIns="91008" bIns="45504" anchor="t" compatLnSpc="1"/>
          <a:lstStyle/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008" tIns="45504" rIns="91008" bIns="45504" anchor="t" compatLnSpc="1"/>
          <a:lstStyle/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008" tIns="45504" rIns="91008" bIns="45504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183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008" tIns="45504" rIns="91008" bIns="45504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30"/>
            <a:ext cx="8229600" cy="4525963"/>
          </a:xfrm>
          <a:prstGeom prst="rect">
            <a:avLst/>
          </a:prstGeom>
        </p:spPr>
        <p:txBody>
          <a:bodyPr vert="horz" lIns="91008" tIns="45504" rIns="91008" bIns="45504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lIns="91008" tIns="45504" rIns="91008" bIns="45504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BCFAB1C-37D5-401F-8F64-4C409AFD64F1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98"/>
            <a:ext cx="2350681" cy="365125"/>
          </a:xfrm>
          <a:prstGeom prst="rect">
            <a:avLst/>
          </a:prstGeom>
        </p:spPr>
        <p:txBody>
          <a:bodyPr vert="horz" lIns="91008" tIns="45504" rIns="91008" bIns="45504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98"/>
            <a:ext cx="365760" cy="365125"/>
          </a:xfrm>
          <a:prstGeom prst="rect">
            <a:avLst/>
          </a:prstGeom>
        </p:spPr>
        <p:txBody>
          <a:bodyPr vert="horz" lIns="91008" tIns="45504" rIns="91008" bIns="45504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4009" indent="-254814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18821" indent="-22752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5429" indent="-22752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37534" indent="-22752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65058" indent="-22752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92550" indent="-22752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0053" indent="-22752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47565" indent="-22752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75066" indent="-22752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50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00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50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00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750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00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851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401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55000"/>
                <a:satMod val="300000"/>
              </a:schemeClr>
            </a:gs>
            <a:gs pos="40000">
              <a:srgbClr val="DFF1CB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65000" b="98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76803" tIns="38401" rIns="76803" bIns="3840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76803" tIns="38401" rIns="76803" bIns="3840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76803" tIns="38401" rIns="76803" bIns="3840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D9680BE-502A-4395-8685-1251EF708F5E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Franklin Gothic Medium" panose="020B0603020102020204" pitchFamily="34" charset="0"/>
              </a:rPr>
              <a:t>26.08.2025</a:t>
            </a:fld>
            <a:endParaRPr lang="ru-RU" dirty="0">
              <a:solidFill>
                <a:prstClr val="black">
                  <a:tint val="75000"/>
                </a:prst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76803" tIns="38401" rIns="76803" bIns="38401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76803" tIns="38401" rIns="76803" bIns="3840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9147B87D-3825-47FB-9A16-2A1821C9E96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Franklin Gothic Medium" panose="020B0603020102020204" pitchFamily="34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916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ransition spd="med">
    <p:fade/>
  </p:transition>
  <p:hf hdr="0" ftr="0" dt="0"/>
  <p:txStyles>
    <p:titleStyle>
      <a:lvl1pPr algn="ctr" defTabSz="768010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7841" indent="-287841" algn="l" defTabSz="7680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3873" indent="-240085" algn="l" defTabSz="7680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59905" indent="-191894" algn="l" defTabSz="7680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27" indent="-191894" algn="l" defTabSz="7680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7915" indent="-191894" algn="l" defTabSz="768010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12137" indent="-191894" algn="l" defTabSz="7680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495925" indent="-191894" algn="l" defTabSz="7680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80148" indent="-191894" algn="l" defTabSz="7680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63936" indent="-191894" algn="l" defTabSz="7680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4222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8010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233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6021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20243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04031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88254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72042" algn="l" defTabSz="76801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domu.b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2"/>
          <p:cNvSpPr/>
          <p:nvPr/>
        </p:nvSpPr>
        <p:spPr bwMode="auto">
          <a:xfrm>
            <a:off x="6688156" y="6172051"/>
            <a:ext cx="2455847" cy="50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04" tIns="49200" rIns="98404" bIns="49200"/>
          <a:lstStyle>
            <a:lvl1pPr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ru-RU" altLang="ru-RU" sz="1100" b="1" dirty="0">
              <a:solidFill>
                <a:srgbClr val="000066"/>
              </a:solidFill>
              <a:latin typeface="Helios"/>
            </a:endParaRPr>
          </a:p>
        </p:txBody>
      </p:sp>
      <p:sp>
        <p:nvSpPr>
          <p:cNvPr id="17414" name="Rectangle 12"/>
          <p:cNvSpPr>
            <a:spLocks noChangeArrowheads="1"/>
          </p:cNvSpPr>
          <p:nvPr/>
        </p:nvSpPr>
        <p:spPr bwMode="auto">
          <a:xfrm>
            <a:off x="453493" y="2493557"/>
            <a:ext cx="8208912" cy="3154101"/>
          </a:xfrm>
          <a:prstGeom prst="rect">
            <a:avLst/>
          </a:prstGeom>
          <a:noFill/>
          <a:ln>
            <a:noFill/>
          </a:ln>
        </p:spPr>
        <p:txBody>
          <a:bodyPr wrap="square" lIns="93944" tIns="46974" rIns="93944" bIns="46974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680" indent="-28448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30505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30505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акценты работы </a:t>
            </a:r>
          </a:p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сопровождению замещающих семей </a:t>
            </a:r>
          </a:p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в 2025/2026 учебном году</a:t>
            </a:r>
          </a:p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32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3200" b="1" dirty="0" smtClean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Женжелей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Олеговна, 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чреждения 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школа № 6 г. Мозыря»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9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</a:p>
        </p:txBody>
      </p: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1112045" y="228527"/>
            <a:ext cx="7875681" cy="64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944" tIns="46974" rIns="93944" bIns="46974">
            <a:spAutoFit/>
          </a:bodyPr>
          <a:lstStyle>
            <a:lvl1pPr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18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18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образования </a:t>
            </a:r>
          </a:p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18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школа № 6 г. Мозыря»</a:t>
            </a:r>
            <a:endParaRPr lang="ru-RU" altLang="ru-RU" sz="1800" b="1" dirty="0">
              <a:solidFill>
                <a:srgbClr val="009900"/>
              </a:solidFill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EC3E-5C97-4C57-8080-3CFF693F95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1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6185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документы, регламентирующие деятельность по сопровождению замещающих семей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333020"/>
            <a:ext cx="8784976" cy="4933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Закон Республики Беларусь от 21.10.2005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73-З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«О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гарантиях по социальной защите детей-сирот, детей, оставшихся без попечения родителей, а также лиц из числа детей-сирот и детей, оставшихся без попечения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родителей»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Закон Республики Беларусь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от 19.11.1993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№ 2570-XII «О правах ребенка»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Закон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Республики 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от 01.07.2010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153-З «Об оказании психологической помощи»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об органах опеки и попечительства, утвержденного Постановлением совета Министров республики Беларусь от 28.10.1999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детском доме семейного типа, утвержденное Постановлением Совета Министров   Республики Беларусь 28 февраля 2006 г. № 289 (с изменениями от 20.12.2023)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 приемной семье, утвержденное Постановлением Совета Министров   Республики 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от 28.10.1999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1678 (с изменениями от 20.12.2023)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 порядке организации работы по установлению и осуществлению опеки (попечительства) над несовершеннолетними детьми, утвержденное Постановлением Совета Министров   Республики 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от 20.05.2006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№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637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передачи детей на усыновление (удочерение) и осуществления контроля за условиями жизни и воспитания детей в семьях усыновителей на территории Республики Беларусь, утвержденное постановлением Совета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Министров Республики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Беларусь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28.02.2006 №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290 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екомендации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«Национальный центр усыновления Министерства образования Республики Беларусь» от 22.04.2022 «Рекомендации для специалистов органов опеки и попечительства и детских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учреждений по размещению сведений о детях на республиканском информационном портале </a:t>
            </a:r>
            <a:r>
              <a:rPr lang="en-US" sz="1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</a:t>
            </a:r>
            <a:r>
              <a:rPr lang="ru-RU" sz="1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dadomu</a:t>
            </a:r>
            <a:r>
              <a:rPr lang="ru-RU" sz="1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by</a:t>
            </a:r>
            <a:r>
              <a:rPr lang="ru-RU" sz="1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»</a:t>
            </a:r>
            <a:endParaRPr lang="ru-RU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документы, регламентирующие деятельность по сопровождению замещающих семей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222489"/>
            <a:ext cx="8784976" cy="56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выдачи единого билета, условиях и сроках пользования им, утвержденное Постановлением Совета Министров   Республики Беларусь 14.06.2006 №748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управления имуществом подопечных, утвержденное Постановлением Совета Министров   Республики Беларусь 28.10.1999 №1677 </a:t>
            </a:r>
            <a:endParaRPr lang="ru-RU" sz="14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о патронатном воспитании, утвержденное Постановлением Совета Министров   Республики Беларусь 28 июня 2012 г. № 596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Положение о порядке формирования республиканского банка данных детей-сирот, детей, оставшихся без попечения родителей, и пользования  им, утвержденное Постановлением Министерства образования Республики Беларусь 02.10.2012 N 118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Постановление Министерства образования Республики Беларусь 12 марта 2007 г. № 20 «О некоторых вопросах усыновления (удочерения), установления опеки, попечительства над детьми, передачи детей на воспитание в приемную семью, детский дом семейного типа, на патронатное воспитание, возврата детей родителям»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Методические рекомендации по созданию и сопровождению </a:t>
            </a:r>
            <a:r>
              <a:rPr lang="ru-RU" sz="1400" dirty="0" smtClean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приемных </a:t>
            </a: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и опекунских семей, детских домов семейного типа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1D35"/>
                </a:solidFill>
                <a:latin typeface="Times New Roman"/>
                <a:ea typeface="Calibri"/>
                <a:cs typeface="Times New Roman"/>
              </a:rPr>
              <a:t> Методические рекомендации по вопросам защиты жилищных прав детей-сирот и детей, оставшихся без попечения родителей, лиц из числа детей-сирот и детей, оставшихся без попечения родителей, детей, признанных находящимися в социально опасном положении, детей, признанных нуждающимися в государственной защите </a:t>
            </a:r>
            <a:endParaRPr lang="ru-RU" sz="14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Министров Республики Беларусь от 6 июля 2006 г. № 840 «О государственном обеспечении детей-сирот, детей, оставшихся без попечения родителей, лиц из числа детей-сирот и детей, оставшихся без попечения родителей, а также содержании детей в социально-педагогических центрах, специальных воспитательных учреждениях, приемниках-распределителях для несовершеннолетних».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201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популяризации семейного устройства детей-сирот и детей, оставшихся без попечения родителей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080000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выступления в средствах массовой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распространение печатной рекламной продукции: листовок,    буклетов, календарей     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рекламы на транспорте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педагогической,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родительской общественностью,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трудовыми коллективами организаций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посредством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интернет-технологий (наполнение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сайта СПЦ, использование возможностей портала www.dadomu.by, республиканской газеты «Домой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престижа деятельности замещающих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родителей, пропаганда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семейных форм устройства детей-сирот через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педагогических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конференций, праздников, конкурсов замещающих семей, выставок работ приемных детей и др.</a:t>
            </a:r>
          </a:p>
          <a:p>
            <a:pPr algn="just"/>
            <a:endParaRPr lang="ru-RU" sz="24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95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популяризации семейного устройства детей-сирот и детей, оставшихся без попечения родителей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7964" y="1080000"/>
            <a:ext cx="8784976" cy="621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еспубликанский 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портал </a:t>
            </a:r>
            <a:r>
              <a:rPr lang="en-US" sz="2000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dadomu</a:t>
            </a:r>
            <a:r>
              <a:rPr lang="ru-RU" sz="2000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u="sng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endParaRPr lang="ru-RU" sz="2000" b="1" u="sng" dirty="0" smtClean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фотографий детей, соответствующих их возрасту,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размещение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корректных данных о детях (даты рождения и др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добавления к анкетам детей видеосюжетов 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размещения информации о детях в новостной рубрике портала «Новости семейного устройства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информации о лицах, ответственных за размещение сведений (ФИО, номеров телефонов и др.), наименований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 в архив сведений об усыновленных детях и детях, достигших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совершеннолетия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вновь прибывших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детях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000" u="sng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902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кандидатов в приемные родители, родители воспитатели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2061" y="1484784"/>
            <a:ext cx="8784976" cy="5756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подготовки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родителей-воспитателей,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(Н.С.Поспелова,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И.А.Свибович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Н.Е.Шех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Минск «В.И.З.А. ГРУПП»,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учреждением «Национальный центр усыновления Министерства образования Республики Беларусь»</a:t>
            </a:r>
            <a:endParaRPr lang="ru-RU" sz="2400" u="sng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400" u="sng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 курсов приемных родителей,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родителей-воспитателей,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СПЦ,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рекомендаций по включения модуля по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к приему на воспитание детей с ОПФР, с инвалидностью.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u="sng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954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988840"/>
            <a:ext cx="8784976" cy="4044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Методическими рекомендациями  по созданию и сопровождению приемных и опекунских семей, детских домов семейного типа от 10.06.2024 (далее - Методические рекомендации) при заключении трудовых договоров, договоров об условиях воспитания и содержания детей с приемными родителями, родителями-воспитателями управление (отдел) образования уже должно располагать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сведениями об отсутствии судимости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указанных граждан.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u="sng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648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988840"/>
            <a:ext cx="8424936" cy="3122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правление (отдел)  образования оценивает эффективность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 приемного родителя,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родителя-воспитателя в целях решения вопросов поощрения их труда, продления трудовых отношений, а также договоров об условиях воспитания и содержания детей в соответствии с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приложением1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Методическим рекомендациям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4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192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056" y="1340768"/>
            <a:ext cx="8592416" cy="4175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допускать превышения числа детей-сирот, установленного законодательством, в ДДСТ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семьях (общее число детей в ДДСТ, включая родных и усыновленных, не должно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превышать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человек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детей-сирот в приемных семьях и ДДСТ, где воспитываются дети с ОПФР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дети-инвалиды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более 2-3 и 7-8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4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36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3396" y="692696"/>
            <a:ext cx="8784976" cy="8084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   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нализ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плана развития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динамике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 в свободное от учебы и каникулярное время,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сверстниками, педагогами, законными представителями, изменениях в психоэмоциональном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характеристики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справок о состоянии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табели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и др.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замещающих семей психолого-педагогическая характеристика дополняется и изменяется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с учетом результатов психологической диагностики. </a:t>
            </a:r>
          </a:p>
          <a:p>
            <a:pPr algn="just"/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 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рассмотрения анализа выполнения планов развития на психолого-педагогических консилиумах, в СПЦ должны иметься: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положение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утверждается руководителем СПЦ;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приказ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состава психолого-педагогического консилиума;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протоколы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заседаний;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иные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рассматриваемые материалы (информации, доклады и др.).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056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032" y="1336238"/>
            <a:ext cx="8784976" cy="567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920"/>
              </a:lnSpc>
            </a:pPr>
            <a:r>
              <a:rPr lang="ru-RU" sz="1600" dirty="0" smtClean="0"/>
              <a:t> </a:t>
            </a:r>
          </a:p>
          <a:p>
            <a:pPr algn="just">
              <a:lnSpc>
                <a:spcPts val="1920"/>
              </a:lnSpc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	План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приемной семьи, ДДСТ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месяцев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потребностей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несовершеннолетних, запросов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приемных родителей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родителей-воспитателей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содержания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методической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 семьями, принявшими на воспитание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анализа работы, проведенного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ранее в рамках сопровождения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приемной семьи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ДДСТ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828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71654" y="54000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844824"/>
            <a:ext cx="8784976" cy="3385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запрашиваются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приемных родителей, родителей-воспитателей медицинские справки об их состоянии здоровья и возможности выполнять обязанности приемных родителей,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родителей-воспитателей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осмотры и диспансеризация несовершеннолетних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45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5458" y="692696"/>
            <a:ext cx="8784976" cy="5954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условиями воспитания,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 получения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 одеждой, обувью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мягким инвентарем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оборудованием, учебниками,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учебными пособиями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принадлежностями, предметами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личной гигиены,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иными предметами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получением образования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подготовкой 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выполнением приемными родителями, родителями-воспитателями договоров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обязанностей, обязанностей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опекуна (попечителя) 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выполнением планов развития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приемных семей,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ДДСТ и др.</a:t>
            </a:r>
            <a:endParaRPr lang="ru-RU" sz="24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0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81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4044" y="1081779"/>
            <a:ext cx="87849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Методическими рекомендациями 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риемные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родители-воспитатели ведут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прихода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расхода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текущих поступлений, связанных с содержанием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воспитанников. 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приходе и расходе текущих поступлений, связанных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содержанием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воспитанников, по утвержденной в приложениях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Положению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приемной семье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Положению 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ДДСТ форме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приложению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представляются родителями-воспитателями два раза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в управление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(отдел) образования и утверждаются его руководителем.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8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9501" y="692696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мониторинг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замещающих семьях по отдельным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вопросам: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адаптация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вновь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прибывших воспитанников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детско-родительских отношения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сверстников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замещающих семей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свободное от учебных занятий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оздоровления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и др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в 2 года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проводить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 в приемных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семьях, ДДСТ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Обязательными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изучения являются вопросы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раннего выявления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фактов насилия,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жестокого обращения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несовершеннолетними, взаимоотношений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семье,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детско-родительских отношений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9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1776" y="980728"/>
            <a:ext cx="87849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образования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направлена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помощь замещающей семье: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ребенка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новым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проживания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выстраивания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воспитательной работы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его прав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 интересов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психического и физического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творческих способностей ребенка,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 поведения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негативных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недопущении конфликтов 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одноклассниками,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учителями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адекватной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 к учебной деятельности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общению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самоопределении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к самостоятельной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30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2450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 приемных семей, ДДСТ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2415" y="1484784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Методическими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собую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имеют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организации занятости воспитанников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замещающих семей.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дополнительного образования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задействованы в работе с замещающими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семьями, реализации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плана развития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 smtClean="0">
              <a:solidFill>
                <a:srgbClr val="001D35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1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2"/>
          <p:cNvSpPr/>
          <p:nvPr/>
        </p:nvSpPr>
        <p:spPr bwMode="auto">
          <a:xfrm>
            <a:off x="6688156" y="6172051"/>
            <a:ext cx="2455847" cy="50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04" tIns="49200" rIns="98404" bIns="49200"/>
          <a:lstStyle>
            <a:lvl1pPr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ru-RU" altLang="ru-RU" sz="1100" b="1" dirty="0">
              <a:solidFill>
                <a:srgbClr val="000066"/>
              </a:solidFill>
              <a:latin typeface="Helios"/>
            </a:endParaRPr>
          </a:p>
        </p:txBody>
      </p:sp>
      <p:sp>
        <p:nvSpPr>
          <p:cNvPr id="17414" name="Rectangle 12"/>
          <p:cNvSpPr>
            <a:spLocks noChangeArrowheads="1"/>
          </p:cNvSpPr>
          <p:nvPr/>
        </p:nvSpPr>
        <p:spPr bwMode="auto">
          <a:xfrm>
            <a:off x="453493" y="2493557"/>
            <a:ext cx="8208912" cy="3154101"/>
          </a:xfrm>
          <a:prstGeom prst="rect">
            <a:avLst/>
          </a:prstGeom>
          <a:noFill/>
          <a:ln>
            <a:noFill/>
          </a:ln>
        </p:spPr>
        <p:txBody>
          <a:bodyPr wrap="square" lIns="93944" tIns="46974" rIns="93944" bIns="46974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680" indent="-28448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30505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30505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30505" defTabSz="1025525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акценты работы </a:t>
            </a:r>
          </a:p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сопровождению замещающих семей </a:t>
            </a:r>
          </a:p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в 2025/2026 учебном году</a:t>
            </a:r>
          </a:p>
          <a:p>
            <a:pPr lvl="0" algn="ctr" defTabSz="625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2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32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3200" b="1" dirty="0" smtClean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Женжелей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Олеговна, 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чреждения </a:t>
            </a: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школа № 6 г. Мозыря»</a:t>
            </a:r>
            <a:r>
              <a:rPr lang="ru-RU" altLang="ru-RU" sz="19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9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25175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9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</a:p>
        </p:txBody>
      </p: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1112045" y="228527"/>
            <a:ext cx="7875681" cy="64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944" tIns="46974" rIns="93944" bIns="46974">
            <a:spAutoFit/>
          </a:bodyPr>
          <a:lstStyle>
            <a:lvl1pPr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58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58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18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18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образования </a:t>
            </a:r>
          </a:p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18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школа № 6 г. Мозыря»</a:t>
            </a:r>
            <a:endParaRPr lang="ru-RU" altLang="ru-RU" sz="1800" b="1" dirty="0">
              <a:solidFill>
                <a:srgbClr val="009900"/>
              </a:solidFill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EC3E-5C97-4C57-8080-3CFF693F95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2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13345</TotalTime>
  <Words>1181</Words>
  <Application>Microsoft Office PowerPoint</Application>
  <PresentationFormat>Экран (4:3)</PresentationFormat>
  <Paragraphs>163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Открытая</vt:lpstr>
      <vt:lpstr>10_Тема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Дополнительное образование  детей и молодежи</dc:title>
  <dc:creator>Admin</dc:creator>
  <cp:lastModifiedBy>Пользователь</cp:lastModifiedBy>
  <cp:revision>1188</cp:revision>
  <cp:lastPrinted>2024-04-01T08:31:30Z</cp:lastPrinted>
  <dcterms:created xsi:type="dcterms:W3CDTF">2016-02-15T06:51:51Z</dcterms:created>
  <dcterms:modified xsi:type="dcterms:W3CDTF">2025-08-27T05:43:04Z</dcterms:modified>
</cp:coreProperties>
</file>