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3" r:id="rId6"/>
    <p:sldId id="262" r:id="rId7"/>
    <p:sldId id="260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60;&#1086;&#1088;&#1084;&#1099;_&#1087;&#1083;&#1072;&#1085;&#1072;_&#1088;&#1072;&#1073;&#1086;&#1090;&#1099;_&#1085;&#1072;_&#1087;&#1086;&#1083;&#1091;&#1075;&#1086;&#1076;&#1080;&#1077;_&#1080;_&#1078;&#1091;&#1088;&#1085;&#1072;&#1083;&#1072;_&#1091;&#1095;&#1077;&#1090;&#1072;_&#1084;&#1077;&#1088;&#1086;&#1087;&#1088;&#1080;&#1103;&#1090;&#1080;&#1081;.docx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8858280" cy="47148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ПОСТАНОВЛЕНИЕ МИНИСТЕРСТВА ОБРАЗОВАНИЯ РЕСПУБЛИКИ БЕЛАРУСЬ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25 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июня</a:t>
            </a:r>
            <a:r>
              <a:rPr lang="ru-RU" sz="4000" dirty="0" smtClean="0">
                <a:solidFill>
                  <a:schemeClr val="tx1"/>
                </a:solidFill>
                <a:latin typeface="+mn-lt"/>
              </a:rPr>
              <a:t> 2025 г. № 113</a:t>
            </a:r>
            <a:br>
              <a:rPr lang="ru-RU" sz="4000" dirty="0" smtClean="0">
                <a:solidFill>
                  <a:schemeClr val="tx1"/>
                </a:solidFill>
                <a:latin typeface="+mn-lt"/>
              </a:rPr>
            </a:br>
            <a:r>
              <a:rPr lang="ru-RU" sz="4000" dirty="0" smtClean="0">
                <a:solidFill>
                  <a:schemeClr val="tx1"/>
                </a:solidFill>
                <a:latin typeface="+mn-lt"/>
              </a:rPr>
              <a:t>«О 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социально-педагогической поддержке обучающихся и оказании им психологической помощи»</a:t>
            </a:r>
            <a:br>
              <a:rPr lang="ru-RU" sz="4000" cap="none" dirty="0" smtClean="0">
                <a:solidFill>
                  <a:schemeClr val="tx1"/>
                </a:solidFill>
                <a:latin typeface="+mn-lt"/>
              </a:rPr>
            </a:br>
            <a:r>
              <a:rPr lang="ru-RU" sz="3100" u="sng" cap="none" dirty="0" smtClean="0">
                <a:solidFill>
                  <a:schemeClr val="tx1"/>
                </a:solidFill>
                <a:latin typeface="+mn-lt"/>
              </a:rPr>
              <a:t>вступает в силу с 01.09.2025 г.</a:t>
            </a:r>
            <a:endParaRPr lang="ru-RU" sz="4000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5105400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/>
              <a:t>Выступление подготовила</a:t>
            </a:r>
            <a:r>
              <a:rPr lang="ru-RU" dirty="0" smtClean="0"/>
              <a:t>:</a:t>
            </a:r>
          </a:p>
          <a:p>
            <a:pPr algn="r"/>
            <a:r>
              <a:rPr lang="ru-RU" dirty="0" smtClean="0"/>
              <a:t>педагог-психолог </a:t>
            </a:r>
          </a:p>
          <a:p>
            <a:pPr algn="r"/>
            <a:r>
              <a:rPr lang="ru-RU" dirty="0" smtClean="0"/>
              <a:t>ГУО «Детский сад № 35 г. Мозыря», </a:t>
            </a:r>
          </a:p>
          <a:p>
            <a:pPr algn="r"/>
            <a:r>
              <a:rPr lang="ru-RU" dirty="0" smtClean="0"/>
              <a:t>председатель РМО</a:t>
            </a:r>
          </a:p>
          <a:p>
            <a:pPr algn="r"/>
            <a:r>
              <a:rPr lang="ru-RU" dirty="0" smtClean="0"/>
              <a:t>Юшкевич Анна Александровна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Чем руководствуемся: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8929718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/>
              <a:t>Кодекс Республики Беларусь об образовании;</a:t>
            </a:r>
          </a:p>
          <a:p>
            <a:pPr algn="just"/>
            <a:r>
              <a:rPr lang="ru-RU" b="1" dirty="0" smtClean="0"/>
              <a:t>Кодекс Республики Беларусь о браке и семье;</a:t>
            </a:r>
          </a:p>
          <a:p>
            <a:pPr algn="just"/>
            <a:r>
              <a:rPr lang="ru-RU" b="1" dirty="0" smtClean="0"/>
              <a:t>Закон Республики Беларусь от 19.11.1993 г. №2570-</a:t>
            </a:r>
            <a:r>
              <a:rPr lang="ru-RU" b="1" dirty="0" smtClean="0">
                <a:sym typeface="Symbol"/>
              </a:rPr>
              <a:t> «О правах ребенка»;</a:t>
            </a:r>
          </a:p>
          <a:p>
            <a:pPr algn="just"/>
            <a:r>
              <a:rPr lang="ru-RU" b="1" dirty="0" smtClean="0"/>
              <a:t>Закон Республики Беларусь от 31.05.2003 г. № 200-З «Об основах системы профилактики безнадзорности и правонарушений несовершеннолетних»;</a:t>
            </a:r>
          </a:p>
          <a:p>
            <a:pPr algn="just"/>
            <a:r>
              <a:rPr lang="ru-RU" b="1" dirty="0" smtClean="0"/>
              <a:t>Закон Республики Беларусь от 01.07.2010 г. № 153-З «Об оказании психологической помощи» (изменения от 30.06.2022 г.);</a:t>
            </a:r>
          </a:p>
          <a:p>
            <a:pPr algn="just"/>
            <a:r>
              <a:rPr lang="ru-RU" b="1" dirty="0" smtClean="0"/>
              <a:t>Закон Республики Беларусь от 30.06.2022 г. № 183-З «О правах инвалидов и их социальной интеграции».</a:t>
            </a:r>
          </a:p>
          <a:p>
            <a:pPr algn="just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71472" y="214290"/>
            <a:ext cx="3929090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педагог социальный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929190" y="214290"/>
            <a:ext cx="3714776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педагог-психолог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875209" y="2768205"/>
            <a:ext cx="571506" cy="464337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786578" y="2786058"/>
            <a:ext cx="571504" cy="42862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42844" y="3286124"/>
            <a:ext cx="4357718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Социально-педагогическая поддержка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14876" y="3286124"/>
            <a:ext cx="4214842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Психологическая помощь</a:t>
            </a:r>
          </a:p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472" y="5143512"/>
            <a:ext cx="800105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Отдельно выделенный рабочий кабинет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34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4000" b="1" dirty="0" smtClean="0">
                <a:solidFill>
                  <a:schemeClr val="tx1"/>
                </a:solidFill>
              </a:rPr>
              <a:t>Принципы деятельности специалистов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929718" cy="6000768"/>
          </a:xfrm>
        </p:spPr>
        <p:txBody>
          <a:bodyPr numCol="1">
            <a:normAutofit lnSpcReduction="10000"/>
          </a:bodyPr>
          <a:lstStyle/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Законность;		</a:t>
            </a:r>
            <a:r>
              <a:rPr lang="ru-RU" b="1" dirty="0" smtClean="0">
                <a:sym typeface="Symbol"/>
              </a:rPr>
              <a:t> </a:t>
            </a:r>
            <a:r>
              <a:rPr lang="ru-RU" b="1" dirty="0" smtClean="0"/>
              <a:t>Конфиденциальность;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Уважение и соблюдение прав и законных интересов участников образовательного процесса;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Доступность получения социально-педагогической поддержки и психологической помощи;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Добровольность получения социально-педагогической поддержки и психологической помощи;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Обеспечение равных возможностей получения социально-педагогической поддержки и психологической помощи для всех обучающихся;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/>
              <a:t>Научная обоснованность;     </a:t>
            </a:r>
            <a:r>
              <a:rPr lang="ru-RU" b="1" dirty="0" smtClean="0">
                <a:sym typeface="Symbol"/>
              </a:rPr>
              <a:t> Профессионализм;</a:t>
            </a:r>
          </a:p>
          <a:p>
            <a:pPr marL="360000" indent="-514350">
              <a:buClrTx/>
              <a:buFont typeface="Symbol"/>
              <a:buChar char="·"/>
            </a:pPr>
            <a:r>
              <a:rPr lang="ru-RU" b="1" dirty="0" smtClean="0">
                <a:sym typeface="Symbol"/>
              </a:rPr>
              <a:t>Интеграция видов социально-педагогической поддержки и психологической помощи.</a:t>
            </a:r>
            <a:endParaRPr lang="ru-RU" b="1" dirty="0" smtClean="0"/>
          </a:p>
          <a:p>
            <a:pPr marL="651510" indent="-514350">
              <a:buClrTx/>
              <a:buFont typeface="Wingdings" pitchFamily="2" charset="2"/>
              <a:buChar char="Ø"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0" y="0"/>
            <a:ext cx="4254470" cy="12858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Виды социально-педагогической поддержки обучающихся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714876" y="214290"/>
            <a:ext cx="4041775" cy="78581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Виды психологической помощи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0" y="1785926"/>
            <a:ext cx="4500562" cy="5072074"/>
          </a:xfrm>
        </p:spPr>
        <p:txBody>
          <a:bodyPr>
            <a:normAutofit/>
          </a:bodyPr>
          <a:lstStyle/>
          <a:p>
            <a:pPr algn="ctr">
              <a:buClr>
                <a:schemeClr val="tx1"/>
              </a:buClr>
            </a:pPr>
            <a:r>
              <a:rPr lang="ru-RU" b="1" dirty="0" smtClean="0"/>
              <a:t>Социально-педагогическое </a:t>
            </a:r>
            <a:r>
              <a:rPr lang="ru-RU" b="1" u="sng" dirty="0" smtClean="0"/>
              <a:t>просвещение</a:t>
            </a:r>
          </a:p>
          <a:p>
            <a:pPr algn="ctr">
              <a:buClr>
                <a:schemeClr val="tx1"/>
              </a:buClr>
            </a:pPr>
            <a:r>
              <a:rPr lang="ru-RU" b="1" dirty="0" smtClean="0"/>
              <a:t>Социально-педагогическая </a:t>
            </a:r>
            <a:r>
              <a:rPr lang="ru-RU" b="1" u="sng" dirty="0" smtClean="0"/>
              <a:t>профилактика</a:t>
            </a:r>
          </a:p>
          <a:p>
            <a:pPr algn="ctr">
              <a:buClr>
                <a:schemeClr val="tx1"/>
              </a:buClr>
            </a:pPr>
            <a:r>
              <a:rPr lang="ru-RU" b="1" dirty="0" smtClean="0"/>
              <a:t>Социально-педагогическое </a:t>
            </a:r>
            <a:r>
              <a:rPr lang="ru-RU" b="1" u="sng" dirty="0" smtClean="0"/>
              <a:t>консультирование</a:t>
            </a:r>
          </a:p>
          <a:p>
            <a:pPr algn="ctr">
              <a:buClr>
                <a:schemeClr val="tx1"/>
              </a:buClr>
            </a:pPr>
            <a:r>
              <a:rPr lang="ru-RU" b="1" dirty="0" smtClean="0"/>
              <a:t>Социально-педагогическая </a:t>
            </a:r>
            <a:r>
              <a:rPr lang="ru-RU" b="1" u="sng" dirty="0" smtClean="0"/>
              <a:t>коррекция</a:t>
            </a:r>
          </a:p>
          <a:p>
            <a:pPr algn="ctr">
              <a:buClr>
                <a:schemeClr val="tx1"/>
              </a:buClr>
              <a:buNone/>
            </a:pPr>
            <a:r>
              <a:rPr lang="ru-RU" b="1" dirty="0" smtClean="0"/>
              <a:t>Социально-педагогическая диагностика</a:t>
            </a:r>
            <a:endParaRPr lang="ru-RU" b="1" u="sng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714876" y="1857364"/>
            <a:ext cx="4041775" cy="3845720"/>
          </a:xfrm>
        </p:spPr>
        <p:txBody>
          <a:bodyPr/>
          <a:lstStyle/>
          <a:p>
            <a:pPr algn="ctr">
              <a:buClrTx/>
            </a:pPr>
            <a:r>
              <a:rPr lang="ru-RU" b="1" dirty="0" smtClean="0"/>
              <a:t>Психологическое </a:t>
            </a:r>
            <a:r>
              <a:rPr lang="ru-RU" b="1" u="sng" dirty="0" smtClean="0"/>
              <a:t>консультирование</a:t>
            </a:r>
          </a:p>
          <a:p>
            <a:pPr algn="ctr">
              <a:buClrTx/>
            </a:pPr>
            <a:r>
              <a:rPr lang="ru-RU" b="1" dirty="0" smtClean="0"/>
              <a:t>Психологическая</a:t>
            </a:r>
            <a:r>
              <a:rPr lang="ru-RU" b="1" u="sng" dirty="0" smtClean="0"/>
              <a:t> коррекция</a:t>
            </a:r>
          </a:p>
          <a:p>
            <a:pPr algn="ctr">
              <a:buClrTx/>
            </a:pPr>
            <a:r>
              <a:rPr lang="ru-RU" b="1" dirty="0" smtClean="0"/>
              <a:t>Психологическая </a:t>
            </a:r>
            <a:r>
              <a:rPr lang="ru-RU" b="1" u="sng" dirty="0" smtClean="0"/>
              <a:t>профилактика</a:t>
            </a:r>
          </a:p>
          <a:p>
            <a:pPr algn="ctr">
              <a:buClrTx/>
            </a:pPr>
            <a:r>
              <a:rPr lang="ru-RU" b="1" dirty="0" smtClean="0"/>
              <a:t>Психологическое </a:t>
            </a:r>
            <a:r>
              <a:rPr lang="ru-RU" b="1" u="sng" dirty="0" smtClean="0"/>
              <a:t>просвещение</a:t>
            </a:r>
          </a:p>
          <a:p>
            <a:pPr algn="ctr">
              <a:buClrTx/>
              <a:buNone/>
            </a:pPr>
            <a:r>
              <a:rPr lang="ru-RU" b="1" dirty="0" smtClean="0"/>
              <a:t>Психологическая диагностика</a:t>
            </a:r>
            <a:endParaRPr lang="ru-RU" b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1893868" y="1535100"/>
            <a:ext cx="500068" cy="1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6500828" y="1428734"/>
            <a:ext cx="571504" cy="4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85720" y="714356"/>
            <a:ext cx="5357850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РУКОВОДИТЕЛЬ  УЧРЕЖДЕНИЯ ОБРАЗОВАНИЯ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Выгнутая вправо стрелка 2"/>
          <p:cNvSpPr/>
          <p:nvPr/>
        </p:nvSpPr>
        <p:spPr>
          <a:xfrm>
            <a:off x="5857884" y="1857364"/>
            <a:ext cx="2286016" cy="3357586"/>
          </a:xfrm>
          <a:prstGeom prst="curved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7158" y="3786190"/>
            <a:ext cx="5357850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Деятельность специалистов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305800" cy="8469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u="sng" dirty="0" smtClean="0">
                <a:solidFill>
                  <a:schemeClr val="tx1"/>
                </a:solidFill>
              </a:rPr>
              <a:t>Информация об организации деятельности специалиста</a:t>
            </a:r>
            <a:endParaRPr lang="ru-RU" sz="3200" b="1" u="sng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2714612" y="1142984"/>
            <a:ext cx="571504" cy="50006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715008" y="1214422"/>
            <a:ext cx="571504" cy="3571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42910" y="1714488"/>
            <a:ext cx="3714776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Информационный стенд </a:t>
            </a:r>
          </a:p>
          <a:p>
            <a:pPr algn="ctr"/>
            <a:r>
              <a:rPr lang="ru-RU" sz="2800" b="1" dirty="0" smtClean="0"/>
              <a:t>учреждения образования</a:t>
            </a:r>
            <a:endParaRPr lang="ru-RU" sz="28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1714488"/>
            <a:ext cx="3714776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Официальный сайт</a:t>
            </a:r>
          </a:p>
          <a:p>
            <a:pPr algn="ctr"/>
            <a:r>
              <a:rPr lang="ru-RU" sz="2800" b="1" dirty="0" smtClean="0"/>
              <a:t>учреждения образования</a:t>
            </a:r>
            <a:endParaRPr lang="ru-RU" sz="28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4071942"/>
            <a:ext cx="8358246" cy="18573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/>
              <a:t>График работы</a:t>
            </a:r>
            <a:r>
              <a:rPr lang="ru-RU" sz="2800" b="1" dirty="0" smtClean="0"/>
              <a:t>	</a:t>
            </a:r>
          </a:p>
          <a:p>
            <a:pPr algn="just"/>
            <a:r>
              <a:rPr lang="ru-RU" sz="2800" b="1" dirty="0" smtClean="0"/>
              <a:t>утверждается руководителем УО</a:t>
            </a:r>
          </a:p>
          <a:p>
            <a:pPr algn="just"/>
            <a:r>
              <a:rPr lang="ru-RU" sz="2800" b="1" dirty="0" smtClean="0"/>
              <a:t>размещается при входе в рабочий кабинет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Перечень документов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340888"/>
            <a:ext cx="4040188" cy="65935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ПЕДАГОГ СОЦИАЛЬНЫЙ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3438" y="1357298"/>
            <a:ext cx="4041775" cy="65484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ПЕДАГОГ-ПСИХОЛОГ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2000240"/>
            <a:ext cx="4572000" cy="384572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ru-RU" b="1" dirty="0" smtClean="0"/>
              <a:t>Социально-педагогическая характеристика учреждения образования</a:t>
            </a:r>
          </a:p>
          <a:p>
            <a:pPr>
              <a:buClrTx/>
            </a:pPr>
            <a:r>
              <a:rPr lang="ru-RU" b="1" dirty="0" smtClean="0"/>
              <a:t>План работы на полугодие</a:t>
            </a:r>
          </a:p>
          <a:p>
            <a:pPr>
              <a:buClrTx/>
            </a:pPr>
            <a:r>
              <a:rPr lang="ru-RU" b="1" dirty="0" smtClean="0"/>
              <a:t>Журнал учёта мероприятий</a:t>
            </a:r>
          </a:p>
          <a:p>
            <a:pPr>
              <a:buClrTx/>
            </a:pPr>
            <a:r>
              <a:rPr lang="ru-RU" b="1" dirty="0" smtClean="0"/>
              <a:t>Материалы по социально-педагогической поддержке обучающихся</a:t>
            </a:r>
          </a:p>
          <a:p>
            <a:pPr>
              <a:buClrTx/>
            </a:pPr>
            <a:r>
              <a:rPr lang="ru-RU" b="1" dirty="0" smtClean="0"/>
              <a:t>Отчёт о работе за полугодие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2000240"/>
            <a:ext cx="4500562" cy="2428892"/>
          </a:xfrm>
        </p:spPr>
        <p:txBody>
          <a:bodyPr/>
          <a:lstStyle/>
          <a:p>
            <a:pPr>
              <a:buClrTx/>
            </a:pPr>
            <a:r>
              <a:rPr lang="ru-RU" b="1" dirty="0" smtClean="0"/>
              <a:t>План работы на полугодие</a:t>
            </a:r>
          </a:p>
          <a:p>
            <a:pPr>
              <a:buClrTx/>
            </a:pPr>
            <a:r>
              <a:rPr lang="ru-RU" b="1" dirty="0" smtClean="0"/>
              <a:t>Журнал учёта мероприятий</a:t>
            </a:r>
          </a:p>
          <a:p>
            <a:pPr>
              <a:buClrTx/>
            </a:pPr>
            <a:r>
              <a:rPr lang="ru-RU" b="1" dirty="0" smtClean="0"/>
              <a:t>Материалы по оказанию обучающимся психологической помощи</a:t>
            </a:r>
          </a:p>
          <a:p>
            <a:pPr>
              <a:buClrTx/>
            </a:pPr>
            <a:r>
              <a:rPr lang="ru-RU" b="1" dirty="0" smtClean="0"/>
              <a:t>Отчёт о работе за полугодие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14290"/>
            <a:ext cx="2928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/>
              <a:t>ГУО «Академия образования»</a:t>
            </a:r>
            <a:endParaRPr lang="ru-RU" sz="2800" b="1" u="sng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1250927" y="1392223"/>
            <a:ext cx="500066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720" y="1643050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Методическая деятельность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57554" y="1571612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Методическое сопровождение воспитательной работы</a:t>
            </a:r>
            <a:endParaRPr lang="ru-RU" sz="24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857488" y="2143116"/>
            <a:ext cx="71438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4283968" y="2857496"/>
            <a:ext cx="538065" cy="28347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7404" y="3284984"/>
            <a:ext cx="4511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Социально-педагогическая поддержка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820403" y="3284983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Оказание психологической помощи</a:t>
            </a:r>
            <a:endParaRPr lang="ru-RU" sz="24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6357950" y="2857496"/>
            <a:ext cx="446298" cy="28347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928926" y="4201080"/>
            <a:ext cx="428628" cy="36405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5087923" y="4221088"/>
            <a:ext cx="499496" cy="321471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42748" y="4653136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hlinkClick r:id="rId2" action="ppaction://hlinkfile"/>
              </a:rPr>
              <a:t>Формы плана работы на полугодие и журнала учета мероприятий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617025" y="2967335"/>
            <a:ext cx="7909963" cy="102155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 !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4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</TotalTime>
  <Words>250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ПОСТАНОВЛЕНИЕ МИНИСТЕРСТВА ОБРАЗОВАНИЯ РЕСПУБЛИКИ БЕЛАРУСЬ  25 июня 2025 г. № 113 «О социально-педагогической поддержке обучающихся и оказании им психологической помощи» вступает в силу с 01.09.2025 г.</vt:lpstr>
      <vt:lpstr>Чем руководствуемся:</vt:lpstr>
      <vt:lpstr>Презентация PowerPoint</vt:lpstr>
      <vt:lpstr>Принципы деятельности специалистов</vt:lpstr>
      <vt:lpstr>Презентация PowerPoint</vt:lpstr>
      <vt:lpstr>Презентация PowerPoint</vt:lpstr>
      <vt:lpstr>Информация об организации деятельности специалиста</vt:lpstr>
      <vt:lpstr>Перечень документов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Постановление Министерства образования республики Беларусь  25 июня 2025 г. № 113 «О социально-педагогической поддержке обучающихся и оказании им психологической помощи» вступает в силу с 01.09.2025 г.</dc:title>
  <cp:lastModifiedBy>PC</cp:lastModifiedBy>
  <cp:revision>34</cp:revision>
  <dcterms:modified xsi:type="dcterms:W3CDTF">2025-08-26T15:11:07Z</dcterms:modified>
</cp:coreProperties>
</file>