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4" r:id="rId24"/>
    <p:sldId id="280" r:id="rId25"/>
    <p:sldId id="281" r:id="rId26"/>
    <p:sldId id="282" r:id="rId27"/>
    <p:sldId id="283" r:id="rId28"/>
  </p:sldIdLst>
  <p:sldSz cx="14630400" cy="8229600"/>
  <p:notesSz cx="8229600" cy="14630400"/>
  <p:embeddedFontLst>
    <p:embeddedFont>
      <p:font typeface="Raleway" panose="020B0604020202020204" charset="-52"/>
      <p:regular r:id="rId30"/>
    </p:embeddedFont>
    <p:embeddedFont>
      <p:font typeface="Inconsolata" panose="020B0604020202020204" charset="0"/>
      <p:regular r:id="rId31"/>
    </p:embeddedFont>
    <p:embeddedFont>
      <p:font typeface="Montserrat Black" panose="020B0604020202020204" charset="-52"/>
      <p:regular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Roboto" panose="020B0604020202020204" charset="0"/>
      <p:regular r:id="rId3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4610" autoAdjust="0"/>
  </p:normalViewPr>
  <p:slideViewPr>
    <p:cSldViewPr snapToGrid="0" snapToObjects="1">
      <p:cViewPr varScale="1">
        <p:scale>
          <a:sx n="71" d="100"/>
          <a:sy n="71" d="100"/>
        </p:scale>
        <p:origin x="-485" y="-72"/>
      </p:cViewPr>
      <p:guideLst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7863C9-2E37-4000-94F4-8CD10D7A699D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AF63B093-B45F-486A-85C6-2CDF308B0D72}">
      <dgm:prSet custT="1"/>
      <dgm:spPr>
        <a:xfrm>
          <a:off x="109172" y="0"/>
          <a:ext cx="7304893" cy="5524324"/>
        </a:xfrm>
        <a:prstGeom prst="round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7F2337"/>
          </a:solidFill>
          <a:prstDash val="solid"/>
        </a:ln>
        <a:effectLst/>
      </dgm:spPr>
      <dgm:t>
        <a:bodyPr/>
        <a:lstStyle/>
        <a:p>
          <a:pPr algn="just">
            <a:lnSpc>
              <a:spcPct val="80000"/>
            </a:lnSpc>
          </a:pPr>
          <a:endParaRPr lang="ru-RU" sz="1500" b="0" i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A3F84C0A-ADEF-4D6C-BD64-04F074765DA2}" type="parTrans" cxnId="{2055D486-73E0-4D3D-AD6C-5812D88DCC75}">
      <dgm:prSet/>
      <dgm:spPr/>
      <dgm:t>
        <a:bodyPr/>
        <a:lstStyle/>
        <a:p>
          <a:endParaRPr lang="ru-RU"/>
        </a:p>
      </dgm:t>
    </dgm:pt>
    <dgm:pt modelId="{BAF4DA29-5928-4E52-AFB0-705922A2C667}" type="sibTrans" cxnId="{2055D486-73E0-4D3D-AD6C-5812D88DCC75}">
      <dgm:prSet/>
      <dgm:spPr/>
      <dgm:t>
        <a:bodyPr/>
        <a:lstStyle/>
        <a:p>
          <a:endParaRPr lang="ru-RU"/>
        </a:p>
      </dgm:t>
    </dgm:pt>
    <dgm:pt modelId="{2F0B1EA9-8121-4646-8ADD-5AED3466FADF}" type="pres">
      <dgm:prSet presAssocID="{377863C9-2E37-4000-94F4-8CD10D7A699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68994D-D2B6-4D28-BE32-0FA9EC0B775F}" type="pres">
      <dgm:prSet presAssocID="{AF63B093-B45F-486A-85C6-2CDF308B0D72}" presName="parentText" presStyleLbl="node1" presStyleIdx="0" presStyleCnt="1" custScaleX="91254" custScaleY="590574" custLinFactNeighborX="-418" custLinFactNeighborY="-22387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</dgm:ptLst>
  <dgm:cxnLst>
    <dgm:cxn modelId="{0B28950D-B712-4A34-8525-101BA4E86EEF}" type="presOf" srcId="{377863C9-2E37-4000-94F4-8CD10D7A699D}" destId="{2F0B1EA9-8121-4646-8ADD-5AED3466FADF}" srcOrd="0" destOrd="0" presId="urn:microsoft.com/office/officeart/2005/8/layout/vList2"/>
    <dgm:cxn modelId="{2055D486-73E0-4D3D-AD6C-5812D88DCC75}" srcId="{377863C9-2E37-4000-94F4-8CD10D7A699D}" destId="{AF63B093-B45F-486A-85C6-2CDF308B0D72}" srcOrd="0" destOrd="0" parTransId="{A3F84C0A-ADEF-4D6C-BD64-04F074765DA2}" sibTransId="{BAF4DA29-5928-4E52-AFB0-705922A2C667}"/>
    <dgm:cxn modelId="{44372548-900F-4B15-8CBF-2A76694A6E61}" type="presOf" srcId="{AF63B093-B45F-486A-85C6-2CDF308B0D72}" destId="{6968994D-D2B6-4D28-BE32-0FA9EC0B775F}" srcOrd="0" destOrd="0" presId="urn:microsoft.com/office/officeart/2005/8/layout/vList2"/>
    <dgm:cxn modelId="{8B3EB973-27F7-459B-B7BB-234A1AEEA185}" type="presParOf" srcId="{2F0B1EA9-8121-4646-8ADD-5AED3466FADF}" destId="{6968994D-D2B6-4D28-BE32-0FA9EC0B775F}" srcOrd="0" destOrd="0" presId="urn:microsoft.com/office/officeart/2005/8/layout/vList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68994D-D2B6-4D28-BE32-0FA9EC0B775F}">
      <dsp:nvSpPr>
        <dsp:cNvPr id="0" name=""/>
        <dsp:cNvSpPr/>
      </dsp:nvSpPr>
      <dsp:spPr>
        <a:xfrm>
          <a:off x="515075" y="0"/>
          <a:ext cx="11884366" cy="7186104"/>
        </a:xfrm>
        <a:prstGeom prst="round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7F233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just" defTabSz="66675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endParaRPr lang="ru-RU" sz="1500" b="0" i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 pitchFamily="18" charset="0"/>
            <a:ea typeface="+mn-ea"/>
            <a:cs typeface="Times New Roman" pitchFamily="18" charset="0"/>
          </a:endParaRPr>
        </a:p>
      </dsp:txBody>
      <dsp:txXfrm>
        <a:off x="865872" y="350797"/>
        <a:ext cx="11182772" cy="64845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CE215F-9CEB-433B-A96D-E969B0C55948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2EC81-889C-4608-8847-41245EC1C1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7349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4698" y="574925"/>
            <a:ext cx="7909147" cy="2835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ru-RU" sz="3600" b="1" dirty="0" smtClean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Профилактика семейного неблагополучия и социального сиротства, определение ошибок при проведении социального расследования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793790" y="4976574"/>
            <a:ext cx="75564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ru-RU" sz="1750" b="1" dirty="0" smtClean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Борисова Юлия Михайловна, </a:t>
            </a:r>
            <a:r>
              <a:rPr lang="ru-RU" sz="1750" dirty="0" smtClean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заведующий отделом по основной деятельности государственного учреждения образования «Мозырский районный социально-педагогический центр»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61762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Ключевые изменения в законодательстве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632948"/>
            <a:ext cx="13042821" cy="3853934"/>
          </a:xfrm>
          <a:prstGeom prst="roundRect">
            <a:avLst>
              <a:gd name="adj" fmla="val 237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20320" dir="2700000" algn="bl" rotWithShape="0">
              <a:srgbClr val="151617">
                <a:alpha val="10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801410" y="2640568"/>
            <a:ext cx="4342448" cy="3838694"/>
          </a:xfrm>
          <a:prstGeom prst="roundRect">
            <a:avLst>
              <a:gd name="adj" fmla="val 238"/>
            </a:avLst>
          </a:prstGeom>
          <a:solidFill>
            <a:srgbClr val="F8ECE4"/>
          </a:solidFill>
          <a:ln/>
        </p:spPr>
      </p:sp>
      <p:sp>
        <p:nvSpPr>
          <p:cNvPr id="5" name="Text 3"/>
          <p:cNvSpPr/>
          <p:nvPr/>
        </p:nvSpPr>
        <p:spPr>
          <a:xfrm>
            <a:off x="1028224" y="2867382"/>
            <a:ext cx="3726656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 err="1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Постановление</a:t>
            </a:r>
            <a:r>
              <a:rPr lang="en-US" sz="2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 </a:t>
            </a:r>
            <a:r>
              <a:rPr lang="en-US" sz="2200" b="1" dirty="0" err="1" smtClean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Сов</a:t>
            </a:r>
            <a:r>
              <a:rPr lang="ru-RU" sz="2200" b="1" dirty="0" err="1" smtClean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ета</a:t>
            </a:r>
            <a:r>
              <a:rPr lang="ru-RU" sz="2200" b="1" dirty="0" smtClean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 Министров</a:t>
            </a:r>
            <a:r>
              <a:rPr lang="en-US" sz="2200" b="1" dirty="0" smtClean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 </a:t>
            </a:r>
            <a:r>
              <a:rPr lang="en-US" sz="2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№1055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28224" y="3712131"/>
            <a:ext cx="3548658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От 30.12.2024 «О признании детей находящимися в социально опасном </a:t>
            </a:r>
            <a:r>
              <a:rPr lang="en-US" sz="1750" dirty="0" err="1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положении</a:t>
            </a: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</a:t>
            </a:r>
            <a:r>
              <a:rPr lang="en-US" sz="1750" dirty="0" smtClean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и </a:t>
            </a: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нуждающимися в </a:t>
            </a:r>
            <a:r>
              <a:rPr lang="en-US" sz="1750" dirty="0" err="1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государственной</a:t>
            </a: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</a:t>
            </a:r>
            <a:r>
              <a:rPr lang="en-US" sz="1750" dirty="0" err="1" smtClean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защите</a:t>
            </a:r>
            <a:r>
              <a:rPr lang="en-US" sz="1750" dirty="0" smtClean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».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5143857" y="2640568"/>
            <a:ext cx="4342567" cy="3838694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8" name="Shape 6"/>
          <p:cNvSpPr/>
          <p:nvPr/>
        </p:nvSpPr>
        <p:spPr>
          <a:xfrm>
            <a:off x="5143857" y="2640568"/>
            <a:ext cx="30480" cy="3838694"/>
          </a:xfrm>
          <a:prstGeom prst="roundRect">
            <a:avLst>
              <a:gd name="adj" fmla="val 30000"/>
            </a:avLst>
          </a:prstGeom>
          <a:solidFill>
            <a:srgbClr val="2E2F30"/>
          </a:solidFill>
          <a:ln/>
        </p:spPr>
      </p:sp>
      <p:sp>
        <p:nvSpPr>
          <p:cNvPr id="9" name="Text 7"/>
          <p:cNvSpPr/>
          <p:nvPr/>
        </p:nvSpPr>
        <p:spPr>
          <a:xfrm>
            <a:off x="5710833" y="2867382"/>
            <a:ext cx="320861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Методические рекомендации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710833" y="3712131"/>
            <a:ext cx="3208615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От 05.05.2025 по межведомственному взаимодействию в работе с семьями, где дети признаны СОП и НГЗ.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4860369" y="4276368"/>
            <a:ext cx="566976" cy="566976"/>
          </a:xfrm>
          <a:prstGeom prst="roundRect">
            <a:avLst>
              <a:gd name="adj" fmla="val 1613"/>
            </a:avLst>
          </a:prstGeom>
          <a:solidFill>
            <a:srgbClr val="F8ECE4"/>
          </a:solidFill>
          <a:ln w="30480">
            <a:solidFill>
              <a:srgbClr val="2E2F30"/>
            </a:solidFill>
            <a:prstDash val="solid"/>
          </a:ln>
          <a:effectLst>
            <a:outerShdw dist="20320" dir="2700000" algn="bl" rotWithShape="0">
              <a:srgbClr val="2E2F30">
                <a:alpha val="100000"/>
              </a:srgbClr>
            </a:outerShdw>
          </a:effectLst>
        </p:spPr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2054" y="4382691"/>
            <a:ext cx="283488" cy="354330"/>
          </a:xfrm>
          <a:prstGeom prst="rect">
            <a:avLst/>
          </a:prstGeom>
        </p:spPr>
      </p:pic>
      <p:sp>
        <p:nvSpPr>
          <p:cNvPr id="13" name="Shape 10"/>
          <p:cNvSpPr/>
          <p:nvPr/>
        </p:nvSpPr>
        <p:spPr>
          <a:xfrm>
            <a:off x="9486424" y="2640568"/>
            <a:ext cx="4342567" cy="3838694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14" name="Shape 11"/>
          <p:cNvSpPr/>
          <p:nvPr/>
        </p:nvSpPr>
        <p:spPr>
          <a:xfrm>
            <a:off x="9486424" y="2640568"/>
            <a:ext cx="30480" cy="3838694"/>
          </a:xfrm>
          <a:prstGeom prst="roundRect">
            <a:avLst>
              <a:gd name="adj" fmla="val 30000"/>
            </a:avLst>
          </a:prstGeom>
          <a:solidFill>
            <a:srgbClr val="2E2F30"/>
          </a:solidFill>
          <a:ln/>
        </p:spPr>
      </p:sp>
      <p:sp>
        <p:nvSpPr>
          <p:cNvPr id="15" name="Text 12"/>
          <p:cNvSpPr/>
          <p:nvPr/>
        </p:nvSpPr>
        <p:spPr>
          <a:xfrm>
            <a:off x="9769913" y="2753958"/>
            <a:ext cx="3935330" cy="822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 err="1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Постановление</a:t>
            </a:r>
            <a:r>
              <a:rPr lang="en-US" sz="2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 </a:t>
            </a:r>
            <a:r>
              <a:rPr lang="ru-RU" sz="2200" b="1" dirty="0" smtClean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Министерства образования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10053399" y="3712131"/>
            <a:ext cx="354877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От 28.01.2025 </a:t>
            </a:r>
            <a:r>
              <a:rPr lang="en-US" sz="1750" dirty="0" err="1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года</a:t>
            </a: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</a:t>
            </a:r>
            <a:r>
              <a:rPr lang="ru-RU" sz="1750" dirty="0" smtClean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№ 24 об изменении постановления Министерства образования Республики Беларусь от 27.11.2017 №146</a:t>
            </a:r>
            <a:endParaRPr lang="en-US" sz="1750" dirty="0"/>
          </a:p>
        </p:txBody>
      </p:sp>
      <p:sp>
        <p:nvSpPr>
          <p:cNvPr id="17" name="Shape 14"/>
          <p:cNvSpPr/>
          <p:nvPr/>
        </p:nvSpPr>
        <p:spPr>
          <a:xfrm>
            <a:off x="9202936" y="4276368"/>
            <a:ext cx="566976" cy="566976"/>
          </a:xfrm>
          <a:prstGeom prst="roundRect">
            <a:avLst>
              <a:gd name="adj" fmla="val 1613"/>
            </a:avLst>
          </a:prstGeom>
          <a:solidFill>
            <a:srgbClr val="F8ECE4"/>
          </a:solidFill>
          <a:ln w="30480">
            <a:solidFill>
              <a:srgbClr val="2E2F30"/>
            </a:solidFill>
            <a:prstDash val="solid"/>
          </a:ln>
          <a:effectLst>
            <a:outerShdw dist="20320" dir="2700000" algn="bl" rotWithShape="0">
              <a:srgbClr val="2E2F30">
                <a:alpha val="100000"/>
              </a:srgbClr>
            </a:outerShdw>
          </a:effectLst>
        </p:spPr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4620" y="4382691"/>
            <a:ext cx="283488" cy="35433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802374" y="333851"/>
            <a:ext cx="7828598" cy="3794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Мониторинг учреждений образования и СПЦ</a:t>
            </a:r>
            <a:endParaRPr lang="en-US" sz="235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850315" y="1021646"/>
            <a:ext cx="10327341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8163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Организация учета информации о неблагоприятной для детей обстановке, поступившей из отдела образования.</a:t>
            </a:r>
          </a:p>
          <a:p>
            <a:pPr indent="538163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Полнота проведения социальных расследований, анализ наличия в семье критериев и показателей СОП на основании акта обследования условий жизни и воспитания ребенка (детей) и предоставленных в ходе социального расследования сведений, подготовка обобщенной информации.	</a:t>
            </a:r>
          </a:p>
          <a:p>
            <a:pPr indent="538163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Обоснованность и своевременность принятия советами профилактики решений об обращении в КДН с ходатайством о принятии решения о наличии в семье ребенка (детей) критериев и показателей СОП, о рекомендации родителям (родителю) обратиться за оказанием помощи по устранению трудной жизненной ситуации, информировании отдела образования об отсутствии критериев и показателей СОП.</a:t>
            </a:r>
          </a:p>
          <a:p>
            <a:pPr indent="538163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Контроль предоставления организациями в учреждение образования (социально-педагогический центр) информации об оказании родителям (родителю) помощи по устранению трудной жизненной ситуации либо о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необращении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родителей (родителя) за оказанием такой помощи.</a:t>
            </a:r>
          </a:p>
          <a:p>
            <a:pPr indent="538163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Периодичность анализа и оценка эффективности реализации мероприятий по устранению критериев и показателей СОП, плана защиты прав и законных интересов ребенка, социального сопровождения семей, взаимодействие учреждений образования с СПЦ и другими заинтересованными в организации данной работы.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4138" y="900827"/>
            <a:ext cx="13182124" cy="12930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en-US" sz="40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Критерии и показатели социально опасного положения</a:t>
            </a:r>
            <a:endParaRPr lang="en-US" sz="4050" dirty="0"/>
          </a:p>
        </p:txBody>
      </p:sp>
      <p:sp>
        <p:nvSpPr>
          <p:cNvPr id="3" name="Text 1"/>
          <p:cNvSpPr/>
          <p:nvPr/>
        </p:nvSpPr>
        <p:spPr>
          <a:xfrm>
            <a:off x="724138" y="2607588"/>
            <a:ext cx="13182124" cy="330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1. Родителями </a:t>
            </a:r>
            <a:r>
              <a:rPr lang="en-US" sz="1600" b="1" dirty="0">
                <a:solidFill>
                  <a:srgbClr val="F44444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не удовлетворяются основные жизненные потребности ребенка (детей).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24138" y="3378041"/>
            <a:ext cx="3103483" cy="387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БЫЛО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34415" y="3998595"/>
            <a:ext cx="6028373" cy="1654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Родители систематически (</a:t>
            </a:r>
            <a:r>
              <a:rPr lang="en-US" sz="1600" dirty="0">
                <a:solidFill>
                  <a:srgbClr val="FF0000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два раза и более в течение шести месяцев подряд</a:t>
            </a: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) не выполняют рекомендации медицинских работников по диагностике, лечению и/или медицинской реабилитации ребенка, что угрожает его жизни и/или здоровью.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24138" y="3998595"/>
            <a:ext cx="22860" cy="1654969"/>
          </a:xfrm>
          <a:prstGeom prst="rect">
            <a:avLst/>
          </a:prstGeom>
          <a:solidFill>
            <a:srgbClr val="151617"/>
          </a:solidFill>
          <a:ln/>
        </p:spPr>
      </p:sp>
      <p:sp>
        <p:nvSpPr>
          <p:cNvPr id="7" name="Text 5"/>
          <p:cNvSpPr/>
          <p:nvPr/>
        </p:nvSpPr>
        <p:spPr>
          <a:xfrm>
            <a:off x="7575233" y="3378041"/>
            <a:ext cx="3103483" cy="387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СТАЛО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7885509" y="3998595"/>
            <a:ext cx="6028373" cy="19859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Родители систематически (</a:t>
            </a:r>
            <a:r>
              <a:rPr lang="en-US" sz="1600" dirty="0">
                <a:solidFill>
                  <a:srgbClr val="FF0000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два раза и более в течение двух месяцев подряд</a:t>
            </a: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) не выполняют рекомендации медицинских работников по медицинской профилактике, диагностике, лечению и/или медицинской абилитации, медицинской реабилитации ребенка, </a:t>
            </a:r>
            <a:r>
              <a:rPr lang="en-US" sz="1600" dirty="0"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что угрожает его жизни и/или здоровью.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7575233" y="3998595"/>
            <a:ext cx="22860" cy="1985962"/>
          </a:xfrm>
          <a:prstGeom prst="rect">
            <a:avLst/>
          </a:prstGeom>
          <a:solidFill>
            <a:srgbClr val="151617"/>
          </a:solidFill>
          <a:ln/>
        </p:spPr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950" y="6755963"/>
            <a:ext cx="258604" cy="20681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01792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Постановление №1055: Сроки запросов и ответов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872978"/>
            <a:ext cx="6521410" cy="90725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0604" y="4007048"/>
            <a:ext cx="5437227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Срок направления запросов</a:t>
            </a:r>
            <a:endParaRPr lang="en-US" sz="2650" dirty="0"/>
          </a:p>
        </p:txBody>
      </p:sp>
      <p:sp>
        <p:nvSpPr>
          <p:cNvPr id="5" name="Text 2"/>
          <p:cNvSpPr/>
          <p:nvPr/>
        </p:nvSpPr>
        <p:spPr>
          <a:xfrm>
            <a:off x="1020604" y="4568428"/>
            <a:ext cx="6067782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Учреждение образования направляет запросы в организации </a:t>
            </a:r>
            <a:r>
              <a:rPr lang="en-US" sz="175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не позднее 4 рабочих дней</a:t>
            </a: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со дня издания приказа о проведении социального расследования.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2872978"/>
            <a:ext cx="6521410" cy="90725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542014" y="4007048"/>
            <a:ext cx="5826681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Срок предоставления ответов</a:t>
            </a:r>
            <a:endParaRPr lang="en-US" sz="2650" dirty="0"/>
          </a:p>
        </p:txBody>
      </p:sp>
      <p:sp>
        <p:nvSpPr>
          <p:cNvPr id="8" name="Text 4"/>
          <p:cNvSpPr/>
          <p:nvPr/>
        </p:nvSpPr>
        <p:spPr>
          <a:xfrm>
            <a:off x="7542014" y="4568428"/>
            <a:ext cx="606778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Организации предоставляют ответы на запросы и предложения о мероприятиях по устранению критериев СОП </a:t>
            </a:r>
            <a:r>
              <a:rPr lang="en-US" sz="175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не позднее 5 рабочих дней</a:t>
            </a: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.</a:t>
            </a:r>
            <a:endParaRPr lang="en-US" sz="1750" dirty="0"/>
          </a:p>
        </p:txBody>
      </p:sp>
      <p:sp>
        <p:nvSpPr>
          <p:cNvPr id="9" name="Text 5"/>
          <p:cNvSpPr/>
          <p:nvPr/>
        </p:nvSpPr>
        <p:spPr>
          <a:xfrm>
            <a:off x="793790" y="6502003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1750" dirty="0" smtClean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Пост. №1055</a:t>
            </a:r>
          </a:p>
          <a:p>
            <a:pPr>
              <a:lnSpc>
                <a:spcPts val="2850"/>
              </a:lnSpc>
            </a:pPr>
            <a:r>
              <a:rPr lang="ru-RU" sz="1750" dirty="0" smtClean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Гл.4, пт.12</a:t>
            </a:r>
            <a:endParaRPr lang="ru-RU" sz="1750" dirty="0">
              <a:solidFill>
                <a:srgbClr val="151617"/>
              </a:solidFill>
              <a:latin typeface="Inconsolata" pitchFamily="34" charset="0"/>
              <a:ea typeface="Inconsolata" pitchFamily="34" charset="-122"/>
              <a:cs typeface="Inconsolata" pitchFamily="34" charset="-12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25087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0198" y="2746891"/>
            <a:ext cx="13370004" cy="1125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Критерии и показатели СОП: Неудовлетворение основных потребностей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630198" y="4142303"/>
            <a:ext cx="13370004" cy="288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1. Родителями </a:t>
            </a:r>
            <a:r>
              <a:rPr lang="en-US" sz="1400" b="1" dirty="0"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не удовлетворяются основные жизненные потребности ребенка (детей).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00232" y="4835366"/>
            <a:ext cx="13099971" cy="1440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В отношении родителей установлены факты, подтверждающие, что они не контролируют поведение и место нахождения ребенка (детей), вследствие чего ребенок (дети) самовольно уходит из дома, бродяжничает, совершил попытку суицида </a:t>
            </a:r>
            <a:r>
              <a:rPr lang="en-US" sz="1400" b="1" dirty="0">
                <a:solidFill>
                  <a:srgbClr val="FF0000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(самоповреждения), </a:t>
            </a: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получил тяжкие телесные повреждения в результате воздействия внешних факторов и угроз, в том числе вследствие пожара, падения с высоты, отравления психоактивными веществами алкоголем, наркотическими средствами, психотропными веществами, их аналогами, токсическими или другими одурманивающими веществами.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630198" y="4632841"/>
            <a:ext cx="22860" cy="1845112"/>
          </a:xfrm>
          <a:prstGeom prst="rect">
            <a:avLst/>
          </a:prstGeom>
          <a:solidFill>
            <a:srgbClr val="151617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1623" y="509468"/>
            <a:ext cx="7940754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Критерии и показатели СОП: Отсутствие работы и ненадлежащее расходование средств</a:t>
            </a:r>
            <a:endParaRPr lang="en-US" sz="3350" dirty="0"/>
          </a:p>
        </p:txBody>
      </p:sp>
      <p:sp>
        <p:nvSpPr>
          <p:cNvPr id="4" name="Text 1"/>
          <p:cNvSpPr/>
          <p:nvPr/>
        </p:nvSpPr>
        <p:spPr>
          <a:xfrm>
            <a:off x="601623" y="2916079"/>
            <a:ext cx="7940754" cy="550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1. Родителями </a:t>
            </a:r>
            <a:r>
              <a:rPr lang="en-US" sz="1350" b="1" dirty="0">
                <a:solidFill>
                  <a:srgbClr val="F44444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не удовлетворяются основные жизненные потребности ребенка (детей).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859393" y="3852863"/>
            <a:ext cx="7682984" cy="24753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Оба родителя или единственный родитель </a:t>
            </a:r>
            <a:r>
              <a:rPr lang="en-US" sz="135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на протяжении более трех месяцев не работают</a:t>
            </a:r>
            <a:r>
              <a:rPr lang="en-US" sz="13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или не осуществляют иную деятельность, не запрещенную законодательством, и/или </a:t>
            </a:r>
            <a:r>
              <a:rPr lang="en-US" sz="135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допускают ненадлежащее расходование </a:t>
            </a:r>
            <a:r>
              <a:rPr lang="en-US" sz="1350" b="1" dirty="0">
                <a:solidFill>
                  <a:srgbClr val="FF0000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социальных выплат</a:t>
            </a:r>
            <a:r>
              <a:rPr lang="en-US" sz="1350" dirty="0">
                <a:solidFill>
                  <a:srgbClr val="FF0000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</a:t>
            </a:r>
            <a:r>
              <a:rPr lang="en-US" sz="13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(пенсий, государственных пособий семьям, воспитывающим детей, единовременных выплат, материальной помощи, государственной адресной социальной помощи), назначенных на ребенка (детей), </a:t>
            </a:r>
            <a:r>
              <a:rPr lang="en-US" sz="1350" dirty="0">
                <a:solidFill>
                  <a:srgbClr val="F44444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вследствие чего не удовлетворяют основные жизненные потребности ребенка (детей), допускают отсутствие пищи, одежды, обуви, места для отдыха, занятий и игр ребенка (детей).</a:t>
            </a:r>
            <a:endParaRPr lang="en-US" sz="1350" dirty="0"/>
          </a:p>
        </p:txBody>
      </p:sp>
      <p:sp>
        <p:nvSpPr>
          <p:cNvPr id="6" name="Shape 3"/>
          <p:cNvSpPr/>
          <p:nvPr/>
        </p:nvSpPr>
        <p:spPr>
          <a:xfrm>
            <a:off x="601623" y="3659505"/>
            <a:ext cx="22860" cy="2862024"/>
          </a:xfrm>
          <a:prstGeom prst="rect">
            <a:avLst/>
          </a:prstGeom>
          <a:solidFill>
            <a:srgbClr val="151617"/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92322" y="604004"/>
            <a:ext cx="7732157" cy="18913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950"/>
              </a:lnSpc>
              <a:buNone/>
            </a:pPr>
            <a:r>
              <a:rPr lang="en-US" sz="39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Критерии и </a:t>
            </a:r>
            <a:r>
              <a:rPr lang="en-US" sz="3950" b="1" dirty="0" err="1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показатели</a:t>
            </a:r>
            <a:r>
              <a:rPr lang="en-US" sz="39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 </a:t>
            </a:r>
            <a:r>
              <a:rPr lang="en-US" sz="3950" b="1" dirty="0" smtClean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СОП</a:t>
            </a:r>
            <a:endParaRPr lang="en-US" sz="3950" dirty="0"/>
          </a:p>
        </p:txBody>
      </p:sp>
      <p:sp>
        <p:nvSpPr>
          <p:cNvPr id="4" name="Text 1"/>
          <p:cNvSpPr/>
          <p:nvPr/>
        </p:nvSpPr>
        <p:spPr>
          <a:xfrm>
            <a:off x="6192322" y="2797850"/>
            <a:ext cx="7732157" cy="645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1. Родителями </a:t>
            </a:r>
            <a:r>
              <a:rPr lang="en-US" sz="1550" b="1" dirty="0">
                <a:solidFill>
                  <a:srgbClr val="F44444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не удовлетворяются основные жизненные потребности ребенка (детей).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6494859" y="3897035"/>
            <a:ext cx="7429619" cy="19359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«родители допускают проживание ребенка (детей) в жилых помещениях, в которых </a:t>
            </a:r>
            <a:r>
              <a:rPr lang="en-US" sz="155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неработоспособны, демонтированы устройства автоматического (автономного) обнаружения и оповещения о пожаре</a:t>
            </a: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» следует рассматривать в совокупности с иными критериями и показателями СОП при проведении социального расследования.</a:t>
            </a:r>
            <a:endParaRPr lang="en-US" sz="1550" dirty="0"/>
          </a:p>
        </p:txBody>
      </p:sp>
      <p:sp>
        <p:nvSpPr>
          <p:cNvPr id="6" name="Shape 3"/>
          <p:cNvSpPr/>
          <p:nvPr/>
        </p:nvSpPr>
        <p:spPr>
          <a:xfrm>
            <a:off x="6192322" y="3670102"/>
            <a:ext cx="22860" cy="2389823"/>
          </a:xfrm>
          <a:prstGeom prst="rect">
            <a:avLst/>
          </a:prstGeom>
          <a:solidFill>
            <a:srgbClr val="151617"/>
          </a:solidFill>
          <a:ln/>
        </p:spPr>
      </p:sp>
      <p:sp>
        <p:nvSpPr>
          <p:cNvPr id="7" name="Text 4"/>
          <p:cNvSpPr/>
          <p:nvPr/>
        </p:nvSpPr>
        <p:spPr>
          <a:xfrm>
            <a:off x="11402973" y="6362462"/>
            <a:ext cx="2521506" cy="315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МР от 05.05.2025</a:t>
            </a:r>
            <a:endParaRPr lang="en-US" sz="1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1219" y="429893"/>
            <a:ext cx="1274781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075" lvl="0" indent="19050" algn="ctr" defTabSz="457200"/>
            <a:r>
              <a:rPr lang="ru-RU" sz="2000" b="1" dirty="0" smtClean="0">
                <a:solidFill>
                  <a:prstClr val="black"/>
                </a:solidFill>
                <a:latin typeface="Montserrat Black" panose="020B0604020202020204" charset="-52"/>
                <a:cs typeface="Times New Roman" pitchFamily="18" charset="0"/>
              </a:rPr>
              <a:t>Критерий 3</a:t>
            </a:r>
            <a:r>
              <a:rPr lang="ru-RU" sz="2000" b="1" dirty="0">
                <a:solidFill>
                  <a:prstClr val="black"/>
                </a:solidFill>
                <a:latin typeface="Montserrat Black" panose="020B0604020202020204" charset="-52"/>
                <a:cs typeface="Times New Roman" pitchFamily="18" charset="0"/>
              </a:rPr>
              <a:t>. Родители, иные лица, участвующие в воспитании и содержании детей,</a:t>
            </a:r>
          </a:p>
          <a:p>
            <a:pPr lvl="0" algn="ctr" defTabSz="457200"/>
            <a:r>
              <a:rPr lang="ru-RU" sz="2000" b="1" u="sng" dirty="0">
                <a:solidFill>
                  <a:prstClr val="black"/>
                </a:solidFill>
                <a:latin typeface="Montserrat Black" panose="020B0604020202020204" charset="-52"/>
                <a:cs typeface="Times New Roman" pitchFamily="18" charset="0"/>
              </a:rPr>
              <a:t>ведут аморальный образ жизни, </a:t>
            </a:r>
            <a:r>
              <a:rPr lang="ru-RU" sz="2000" b="1" dirty="0">
                <a:solidFill>
                  <a:prstClr val="black"/>
                </a:solidFill>
                <a:latin typeface="Montserrat Black" panose="020B0604020202020204" charset="-52"/>
                <a:cs typeface="Times New Roman" pitchFamily="18" charset="0"/>
              </a:rPr>
              <a:t>что </a:t>
            </a:r>
            <a:r>
              <a:rPr lang="ru-RU" sz="2000" b="1" i="1" dirty="0">
                <a:solidFill>
                  <a:prstClr val="black"/>
                </a:solidFill>
                <a:latin typeface="Montserrat Black" panose="020B0604020202020204" charset="-52"/>
                <a:cs typeface="Times New Roman" pitchFamily="18" charset="0"/>
              </a:rPr>
              <a:t>оказывает вредное воздействие на ребенка</a:t>
            </a:r>
            <a:r>
              <a:rPr lang="ru-RU" sz="2000" b="1" dirty="0">
                <a:solidFill>
                  <a:prstClr val="black"/>
                </a:solidFill>
                <a:latin typeface="Montserrat Black" panose="020B0604020202020204" charset="-52"/>
                <a:cs typeface="Times New Roman" pitchFamily="18" charset="0"/>
              </a:rPr>
              <a:t> (детей), </a:t>
            </a:r>
            <a:r>
              <a:rPr lang="ru-RU" sz="2000" b="1" u="sng" dirty="0">
                <a:solidFill>
                  <a:prstClr val="black"/>
                </a:solidFill>
                <a:latin typeface="Montserrat Black" panose="020B0604020202020204" charset="-52"/>
                <a:cs typeface="Times New Roman" pitchFamily="18" charset="0"/>
              </a:rPr>
              <a:t>злоупотребляют своими правами и (или) жестоко обращаются с ним (ними</a:t>
            </a:r>
            <a:r>
              <a:rPr lang="ru-RU" sz="2000" b="1" dirty="0">
                <a:solidFill>
                  <a:prstClr val="black"/>
                </a:solidFill>
                <a:latin typeface="Montserrat Black" panose="020B0604020202020204" charset="-52"/>
                <a:cs typeface="Times New Roman" pitchFamily="18" charset="0"/>
              </a:rPr>
              <a:t>), в связи с чем </a:t>
            </a:r>
            <a:r>
              <a:rPr lang="ru-RU" sz="2000" b="1" i="1" dirty="0">
                <a:solidFill>
                  <a:prstClr val="black"/>
                </a:solidFill>
                <a:latin typeface="Montserrat Black" panose="020B0604020202020204" charset="-52"/>
                <a:cs typeface="Times New Roman" pitchFamily="18" charset="0"/>
              </a:rPr>
              <a:t>имеет место опасность для жизни и (или) здоровья ребенка</a:t>
            </a:r>
          </a:p>
          <a:p>
            <a:pPr lvl="0" algn="ctr" defTabSz="457200"/>
            <a:r>
              <a:rPr lang="ru-RU" sz="2000" b="1" i="1" dirty="0">
                <a:solidFill>
                  <a:prstClr val="black"/>
                </a:solidFill>
                <a:latin typeface="Montserrat Black" panose="020B0604020202020204" charset="-52"/>
                <a:cs typeface="Times New Roman" pitchFamily="18" charset="0"/>
              </a:rPr>
              <a:t>(детей</a:t>
            </a:r>
            <a:r>
              <a:rPr lang="ru-RU" sz="2000" b="1" i="1" dirty="0" smtClean="0">
                <a:solidFill>
                  <a:prstClr val="black"/>
                </a:solidFill>
                <a:latin typeface="Montserrat Black" panose="020B0604020202020204" charset="-52"/>
                <a:cs typeface="Times New Roman" pitchFamily="18" charset="0"/>
              </a:rPr>
              <a:t>)</a:t>
            </a:r>
            <a:endParaRPr lang="ru-RU" sz="1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11219" y="2063894"/>
            <a:ext cx="73152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defRPr/>
            </a:pPr>
            <a:r>
              <a:rPr lang="ru-RU" sz="16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отношении родителей, иных лиц, участвующих в воспитании и содержании детей, установлены факты: </a:t>
            </a:r>
            <a:endParaRPr lang="ru-RU" sz="16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74551" y="3158229"/>
            <a:ext cx="11091134" cy="4329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потребления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психоактивных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веществ, употребления ими алкогольных напитков, по результатам чего к ним применялись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профилактические меры воздействия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Кодексом Республики Беларусь об административных правонарушениях или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индивидуальной профилактики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Законом Республики Беларусь «Об основах деятельности по профилактике правонарушений»</a:t>
            </a:r>
          </a:p>
          <a:p>
            <a:pPr lvl="0" algn="just">
              <a:defRPr/>
            </a:pP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457200"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Кодекс РБ об административных правонарушениях </a:t>
            </a:r>
          </a:p>
          <a:p>
            <a:pPr lvl="0" algn="just" defTabSz="457200">
              <a:defRPr/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Статья 5.1.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Профилактические меры воздействия: </a:t>
            </a:r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 defTabSz="457200">
              <a:lnSpc>
                <a:spcPct val="107000"/>
              </a:lnSpc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 устное замечание </a:t>
            </a:r>
          </a:p>
          <a:p>
            <a:pPr lvl="0" algn="just" defTabSz="457200">
              <a:lnSpc>
                <a:spcPct val="107000"/>
              </a:lnSpc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 предупреждение </a:t>
            </a:r>
          </a:p>
          <a:p>
            <a:pPr lvl="0" algn="just" defTabSz="457200">
              <a:lnSpc>
                <a:spcPct val="107000"/>
              </a:lnSpc>
            </a:pP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 defTabSz="457200"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РБ от 4 января 2014 г. №122-З </a:t>
            </a:r>
          </a:p>
          <a:p>
            <a:pPr lvl="0" algn="just" defTabSz="457200"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основах деятельности по профилактике правонарушений»</a:t>
            </a:r>
          </a:p>
          <a:p>
            <a:pPr lvl="0" algn="just" defTabSz="457200">
              <a:defRPr/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23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индивидуальной профилактики правонарушений</a:t>
            </a:r>
          </a:p>
          <a:p>
            <a:pPr lvl="0" algn="just" defTabSz="457200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профилактическая беседа </a:t>
            </a:r>
          </a:p>
          <a:p>
            <a:pPr lvl="0" algn="just" defTabSz="457200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официальное предупреждение </a:t>
            </a:r>
          </a:p>
          <a:p>
            <a:pPr lvl="0" algn="just" defTabSz="457200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профилактический учет</a:t>
            </a:r>
          </a:p>
          <a:p>
            <a:pPr lvl="0" algn="just" defTabSz="457200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защитное предписание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840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5609" y="2113483"/>
            <a:ext cx="13565393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Montserrat Black" panose="020B0604020202020204" charset="-52"/>
              </a:rPr>
              <a:t>Применение к лицу, совершившему административное правонарушение в состоянии алкогольного опьянения, профилактической меры воздействия в соответствии  с КоАП (устное замечание, предупреждение) не является  неблагоприятной для ребенка (детей) обстановкой и не требует незамедлительного письменного информирования об этом отдела  образования  по месту  жительства  семьи (месту  жительства родителей  (родителя)  с  ребенком  (детьми).  Указанный  факт  следует рассматривать в совокупности с иными критериями и показателями социально опасного положения при проведении социального расследования.</a:t>
            </a:r>
            <a:endParaRPr lang="ru-RU" sz="2800" dirty="0">
              <a:latin typeface="Montserrat Black" panose="020B0604020202020204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5512" y="912642"/>
            <a:ext cx="12144671" cy="6924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900" b="1" dirty="0" smtClean="0">
                <a:latin typeface="Montserrat Black" panose="020B0604020202020204" charset="-52"/>
                <a:cs typeface="Times New Roman" panose="02020603050405020304" pitchFamily="18" charset="0"/>
              </a:rPr>
              <a:t>Методические рекомендации от 05.05.2025</a:t>
            </a:r>
            <a:endParaRPr lang="ru-RU" sz="3900" b="1" dirty="0">
              <a:latin typeface="Montserrat Black" panose="020B0604020202020204" charset="-5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3687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4982" y="2406640"/>
            <a:ext cx="127098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проведении социального расследования учреждение образования направляет в ОВД запрос для предоставления сведений о поступивших в ОВД 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12 предшествующих проверке месяцев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отношении родителей  либо  из  их  жилищ  заявлениях  и  (или)  сообщениях о преступлениях,  административных правонарушениях, происшествиях</a:t>
            </a: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ОВД предоставляет запрашиваемую информацию.</a:t>
            </a:r>
            <a:endParaRPr lang="ru-RU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04982" y="602886"/>
            <a:ext cx="12144671" cy="6924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3900" b="1" dirty="0">
                <a:solidFill>
                  <a:srgbClr val="A23C33">
                    <a:lumMod val="75000"/>
                  </a:srgbClr>
                </a:solidFill>
                <a:latin typeface="Montserrat Black" panose="020B0604020202020204" charset="-52"/>
                <a:cs typeface="Times New Roman" panose="02020603050405020304" pitchFamily="18" charset="0"/>
              </a:rPr>
              <a:t>Методические рекомендации от 05.05.2025</a:t>
            </a:r>
            <a:endParaRPr lang="ru-RU" altLang="ru-RU" sz="3900" b="1" dirty="0">
              <a:solidFill>
                <a:srgbClr val="A23C33">
                  <a:lumMod val="75000"/>
                </a:srgbClr>
              </a:solidFill>
              <a:latin typeface="Montserrat Black" panose="020B0604020202020204" charset="-5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7688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3929041" y="315876"/>
            <a:ext cx="6048672" cy="72008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 w="3175" cmpd="sng"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 Black" panose="020B0604020202020204" charset="-52"/>
                <a:cs typeface="Times New Roman" pitchFamily="18" charset="0"/>
              </a:rPr>
              <a:t>Новые термины</a:t>
            </a:r>
            <a:endParaRPr kumimoji="0" lang="ru-RU" sz="4000" b="1" i="0" u="none" strike="noStrike" kern="1200" cap="none" spc="0" normalizeH="0" baseline="0" noProof="0" dirty="0">
              <a:ln w="3175" cmpd="sng">
                <a:noFill/>
              </a:ln>
              <a:solidFill>
                <a:schemeClr val="tx1"/>
              </a:solidFill>
              <a:effectLst/>
              <a:uLnTx/>
              <a:uFillTx/>
              <a:latin typeface="Montserrat Black" panose="020B0604020202020204" charset="-52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68188" y="1323191"/>
            <a:ext cx="12317505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dirty="0">
                <a:solidFill>
                  <a:srgbClr val="C00000"/>
                </a:solidFill>
                <a:latin typeface="Montserrat Black" panose="020B0604020202020204" charset="-52"/>
                <a:cs typeface="Times New Roman" pitchFamily="18" charset="0"/>
              </a:rPr>
              <a:t>Выявление детей, в семьях которых имеются критерии и показатели социально опасного </a:t>
            </a:r>
            <a:r>
              <a:rPr lang="ru-RU" sz="2800" dirty="0" smtClean="0">
                <a:solidFill>
                  <a:srgbClr val="C00000"/>
                </a:solidFill>
                <a:latin typeface="Montserrat Black" panose="020B0604020202020204" charset="-52"/>
                <a:cs typeface="Times New Roman" pitchFamily="18" charset="0"/>
              </a:rPr>
              <a:t>положения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00" dirty="0">
              <a:solidFill>
                <a:srgbClr val="C00000"/>
              </a:solidFill>
              <a:latin typeface="Montserrat Black" panose="020B0604020202020204" charset="-52"/>
              <a:cs typeface="Times New Roman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dirty="0">
                <a:solidFill>
                  <a:srgbClr val="C00000"/>
                </a:solidFill>
                <a:latin typeface="Montserrat Black" panose="020B0604020202020204" charset="-52"/>
                <a:cs typeface="Times New Roman" pitchFamily="18" charset="0"/>
              </a:rPr>
              <a:t>Мероприятия по устранению критериев и показателей социально опасного положения ребенка (детей)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00" dirty="0" smtClean="0">
              <a:solidFill>
                <a:srgbClr val="C00000"/>
              </a:solidFill>
              <a:latin typeface="Montserrat Black" panose="020B0604020202020204" charset="-52"/>
              <a:cs typeface="Times New Roman" pitchFamily="18" charset="0"/>
            </a:endParaRPr>
          </a:p>
          <a:p>
            <a:pPr algn="just">
              <a:defRPr/>
            </a:pPr>
            <a:r>
              <a:rPr lang="ru-RU" sz="2800" dirty="0">
                <a:solidFill>
                  <a:srgbClr val="C00000"/>
                </a:solidFill>
                <a:latin typeface="Montserrat Black" panose="020B0604020202020204" charset="-52"/>
                <a:cs typeface="Times New Roman" pitchFamily="18" charset="0"/>
              </a:rPr>
              <a:t>Социальное сопровождение семьи (новый термин)</a:t>
            </a:r>
          </a:p>
          <a:p>
            <a:pPr algn="just">
              <a:defRPr/>
            </a:pPr>
            <a:endParaRPr lang="ru-RU" sz="2800" dirty="0">
              <a:solidFill>
                <a:srgbClr val="FF0000"/>
              </a:solidFill>
              <a:latin typeface="Montserrat Black" panose="020B0604020202020204" charset="-52"/>
              <a:cs typeface="Times New Roman" pitchFamily="18" charset="0"/>
            </a:endParaRPr>
          </a:p>
          <a:p>
            <a:pPr algn="just">
              <a:defRPr/>
            </a:pPr>
            <a:r>
              <a:rPr lang="ru-RU" sz="2000" dirty="0">
                <a:latin typeface="Montserrat Black" panose="020B0604020202020204" charset="-52"/>
                <a:cs typeface="Times New Roman" pitchFamily="18" charset="0"/>
              </a:rPr>
              <a:t>(после возвращения в семью ребенка (детей), ранее признанного нуждающимся в государственной защите)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00" dirty="0" smtClean="0">
              <a:solidFill>
                <a:srgbClr val="C00000"/>
              </a:solidFill>
              <a:latin typeface="Montserrat Black" panose="020B0604020202020204" charset="-52"/>
              <a:cs typeface="Times New Roman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dirty="0">
                <a:latin typeface="Montserrat Black" panose="020B0604020202020204" charset="-52"/>
                <a:cs typeface="Times New Roman" pitchFamily="18" charset="0"/>
              </a:rPr>
              <a:t>Термин: «Признание ребенка (детей) находящимся в социально опасном положении» – исключен.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900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4"/>
          <p:cNvGrpSpPr>
            <a:grpSpLocks/>
          </p:cNvGrpSpPr>
          <p:nvPr/>
        </p:nvGrpSpPr>
        <p:grpSpPr bwMode="auto">
          <a:xfrm>
            <a:off x="778669" y="355002"/>
            <a:ext cx="13023392" cy="7186109"/>
            <a:chOff x="107504" y="863672"/>
            <a:chExt cx="9113078" cy="6480720"/>
          </a:xfrm>
        </p:grpSpPr>
        <p:graphicFrame>
          <p:nvGraphicFramePr>
            <p:cNvPr id="3" name="Объект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702600435"/>
                </p:ext>
              </p:extLst>
            </p:nvPr>
          </p:nvGraphicFramePr>
          <p:xfrm>
            <a:off x="107504" y="863672"/>
            <a:ext cx="9113078" cy="648072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4" name="TextBox 3"/>
            <p:cNvSpPr txBox="1"/>
            <p:nvPr/>
          </p:nvSpPr>
          <p:spPr>
            <a:xfrm>
              <a:off x="3011713" y="863672"/>
              <a:ext cx="4048351" cy="68786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B83D68">
                      <a:lumMod val="75000"/>
                    </a:srgbClr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Примерный образец приказа </a:t>
              </a:r>
            </a:p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cs typeface="Arial" panose="020B0604020202020204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29154" y="1155830"/>
              <a:ext cx="3134945" cy="44057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defTabSz="685800" eaLnBrk="1" fontAlgn="auto" latinLnBrk="0" hangingPunct="1">
                <a:lnSpc>
                  <a:spcPts val="10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О проведении </a:t>
              </a:r>
            </a:p>
            <a:p>
              <a:pPr marL="0" marR="0" lvl="0" indent="0" defTabSz="685800" eaLnBrk="1" fontAlgn="auto" latinLnBrk="0" hangingPunct="1">
                <a:lnSpc>
                  <a:spcPts val="10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социального расследования</a:t>
              </a:r>
              <a:endParaRPr kumimoji="0" lang="x-none" sz="13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050635" y="2707228"/>
              <a:ext cx="5186770" cy="4012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cs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32126" y="1555236"/>
              <a:ext cx="8071910" cy="74942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defTabSz="6858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В связи с поступившей из ______________ информацией  от  20.01.2025 №… о неблагоприятной обстановке в семье несовершеннолетнего ФИО, в соответствии с Постановлением Совета Министров Республики Беларусь от 30.12.2024 №1055 «О признании детей находящимися в социально опасном положении и нуждающимися в государственной защите»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67908" y="2287481"/>
              <a:ext cx="1887832" cy="36797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ПРИКАЗЫВАЮ: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23658" y="2570394"/>
              <a:ext cx="7751551" cy="74942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just" defTabSz="6858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1. Провести в срок до 00.00.2025 </a:t>
              </a:r>
              <a:r>
                <a:rPr kumimoji="0" lang="ru-RU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9E224E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(не более 15 рабочих дней</a:t>
              </a:r>
              <a:r>
                <a:rPr kumimoji="0" lang="ru-RU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9E224E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) </a:t>
              </a: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социальное расследование в отношении семьи несовершеннолетнего</a:t>
              </a:r>
              <a:r>
                <a:rPr kumimoji="0" lang="ru-RU" sz="16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Ф.И.О., дата рождения, класс (группа), адрес проживания.</a:t>
              </a:r>
            </a:p>
            <a:p>
              <a:pPr marL="0" marR="0" lvl="0" indent="0" algn="just" defTabSz="6858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23658" y="3175051"/>
              <a:ext cx="8014703" cy="18596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just" defTabSz="6858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2.  Для проведения социального расследования создать комиссию в следующем составе:</a:t>
              </a:r>
            </a:p>
            <a:p>
              <a:pPr marL="0" marR="0" lvl="0" indent="0" algn="just" defTabSz="6858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Ф.И.О, должность (член администрации);</a:t>
              </a:r>
            </a:p>
            <a:p>
              <a:pPr marL="0" marR="0" lvl="0" indent="0" algn="just" defTabSz="6858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Ф.И.О., должность (педагог социальный (педагог-психолог));</a:t>
              </a:r>
            </a:p>
            <a:p>
              <a:pPr marL="0" marR="0" lvl="0" indent="0" defTabSz="6858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Ф.И.О., должность (классный руководитель (воспитатель)).</a:t>
              </a:r>
            </a:p>
            <a:p>
              <a:pPr marL="0" marR="0" lvl="0" indent="0" defTabSz="6858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r>
                <a:rPr kumimoji="0" lang="ru-RU" altLang="ru-RU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kumimoji="0" lang="ru-RU" altLang="ru-RU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Направить уведомление с приглашением для участия в проведении социального расследования  следующим организациям……</a:t>
              </a:r>
            </a:p>
            <a:p>
              <a:pPr marL="0" marR="0" lvl="0" indent="0" defTabSz="6858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. Обследование условий жизни и воспитания несовершеннолетнего провести в срок до 00.00.2025 </a:t>
              </a:r>
            </a:p>
            <a:p>
              <a:pPr marL="0" marR="0" lvl="0" indent="0" defTabSz="6858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9E224E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(не позднее 3 рабочих дней).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923658" y="4964982"/>
              <a:ext cx="7947962" cy="527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just" defTabSz="6858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5.   Ответственным за подготовку обобщенной информации по результатам социального расследования назначить Ф.И.О., должность.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23658" y="5462391"/>
              <a:ext cx="7848803" cy="74942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just" defTabSz="6858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6. Рассмотреть акт обследования условий жизни и воспитания ребенка (детей) и информацию по результатам социального расследования на заседании совета по профилактике безнадзорности и правонарушений несовершеннолетних  00.00.2025 </a:t>
              </a:r>
              <a:r>
                <a:rPr kumimoji="0" lang="ru-RU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9E224E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(не позднее 15 рабочего дня). </a:t>
              </a:r>
              <a:endPara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9E224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23658" y="6606985"/>
              <a:ext cx="2490412" cy="36797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Директор ГУО «          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 rot="10990185">
              <a:off x="2769537" y="6597740"/>
              <a:ext cx="230734" cy="3698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«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167635" y="6597740"/>
              <a:ext cx="1559845" cy="3698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И.И.Иванов</a:t>
              </a:r>
              <a:endPara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23658" y="6107727"/>
              <a:ext cx="7745831" cy="30532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just" defTabSz="6858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7. Контроль выполнения приказа возложить на заместителя директора по воспитательной работе Ф.И.О.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5179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76979" y="1247349"/>
            <a:ext cx="12123868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аспекты изучения ситуации в семье в момент посещения, </a:t>
            </a:r>
            <a:r>
              <a:rPr kumimoji="0" lang="ru-RU" altLang="ru-RU" sz="2400" b="1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должны быть включены в акт обследования </a:t>
            </a:r>
            <a:r>
              <a:rPr kumimoji="0" lang="ru-RU" altLang="ru-RU" sz="240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жизни и воспитания ребенка – в приложении 4 к МР. </a:t>
            </a:r>
          </a:p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Включены 2 дополнительных пункта: п.11 (О расходовании социальных выплат, назначенных на ребенка (детей); п.13 (Оценка возможности участия каждого из родителей, других членов семьи в реализации мероприятий по устранению критериев и показателей СОП ребенка).</a:t>
            </a:r>
            <a:endParaRPr kumimoji="0" lang="ru-RU" altLang="ru-RU" sz="2400" b="0" i="1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9E224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Выводы: </a:t>
            </a:r>
          </a:p>
          <a:p>
            <a:pPr lvl="0" algn="just" eaLnBrk="0" fontAlgn="base" hangingPunct="0">
              <a:spcBef>
                <a:spcPts val="800"/>
              </a:spcBef>
              <a:spcAft>
                <a:spcPct val="0"/>
              </a:spcAft>
              <a:defRPr/>
            </a:pPr>
            <a:r>
              <a:rPr lang="ru-RU" altLang="ru-RU" sz="2400" b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</a:t>
            </a:r>
            <a:r>
              <a:rPr lang="ru-RU" altLang="ru-RU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четкими и мотивированными, отражая созданные условия содержания и воспитания ребенка, наличие/отсутствие критериев СОП, а также рекомендации по дальнейшей работе. Особое внимание: акт должен быть подписан не менее чем </a:t>
            </a:r>
            <a:r>
              <a:rPr lang="ru-RU" altLang="ru-RU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тремя членами </a:t>
            </a:r>
            <a:r>
              <a:rPr lang="ru-RU" altLang="ru-RU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комиссии, а также родителями, что подтверждает их ознакомление с результатами обследования.</a:t>
            </a:r>
            <a:endParaRPr lang="ru-RU" altLang="ru-RU" sz="2400" b="1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57600" y="444657"/>
            <a:ext cx="75637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A23C33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 обследования условий жизни и воспитания ребенка (детей)</a:t>
            </a:r>
            <a:endParaRPr lang="ru-RU" altLang="ru-RU" sz="2000" b="1" dirty="0">
              <a:solidFill>
                <a:srgbClr val="A23C33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6747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8184" y="39088"/>
            <a:ext cx="13791303" cy="774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705" indent="-228600" algn="ctr">
              <a:spcAft>
                <a:spcPts val="0"/>
              </a:spcAft>
            </a:pPr>
            <a:r>
              <a:rPr lang="ru-RU" sz="1600" dirty="0" smtClean="0">
                <a:solidFill>
                  <a:srgbClr val="FF0000"/>
                </a:solidFill>
                <a:effectLst/>
                <a:latin typeface="Montserrat Black" panose="020B0604020202020204" charset="-52"/>
                <a:ea typeface="Times New Roman"/>
              </a:rPr>
              <a:t>АКТ</a:t>
            </a:r>
            <a:endParaRPr lang="ru-RU" sz="1400" dirty="0" smtClean="0">
              <a:solidFill>
                <a:srgbClr val="FF0000"/>
              </a:solidFill>
              <a:effectLst/>
              <a:latin typeface="Montserrat Black" panose="020B0604020202020204" charset="-52"/>
              <a:ea typeface="Times New Roman"/>
            </a:endParaRPr>
          </a:p>
          <a:p>
            <a:pPr marL="342900" lvl="0" algn="ctr" eaLnBrk="0" hangingPunct="0">
              <a:lnSpc>
                <a:spcPct val="120000"/>
              </a:lnSpc>
              <a:defRPr/>
            </a:pPr>
            <a:r>
              <a:rPr lang="ru-RU" sz="1600" dirty="0" smtClean="0">
                <a:solidFill>
                  <a:srgbClr val="FF0000"/>
                </a:solidFill>
                <a:effectLst/>
                <a:latin typeface="Montserrat Black" panose="020B0604020202020204" charset="-52"/>
                <a:ea typeface="Times New Roman"/>
              </a:rPr>
              <a:t>обследования условий жизни и воспитания ребёнка (детей) </a:t>
            </a:r>
            <a:r>
              <a:rPr lang="ru-RU" sz="1600" b="1" dirty="0">
                <a:solidFill>
                  <a:srgbClr val="9E224E"/>
                </a:solidFill>
                <a:latin typeface="Times New Roman" pitchFamily="18" charset="0"/>
                <a:cs typeface="Times New Roman" pitchFamily="18" charset="0"/>
              </a:rPr>
              <a:t>(приложение </a:t>
            </a:r>
            <a:r>
              <a:rPr lang="ru-RU" sz="1600" b="1" dirty="0" smtClean="0">
                <a:solidFill>
                  <a:srgbClr val="9E224E"/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1600" b="1" dirty="0">
                <a:solidFill>
                  <a:srgbClr val="9E224E"/>
                </a:solidFill>
                <a:latin typeface="Times New Roman" pitchFamily="18" charset="0"/>
                <a:cs typeface="Times New Roman" pitchFamily="18" charset="0"/>
              </a:rPr>
              <a:t>к МР)</a:t>
            </a:r>
            <a:endParaRPr lang="ru-RU" sz="1200" b="1" dirty="0">
              <a:solidFill>
                <a:srgbClr val="9E224E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9705" indent="-228600" algn="ctr">
              <a:spcAft>
                <a:spcPts val="0"/>
              </a:spcAft>
            </a:pPr>
            <a:endParaRPr lang="ru-RU" sz="1400" dirty="0" smtClean="0">
              <a:solidFill>
                <a:srgbClr val="FF0000"/>
              </a:solidFill>
              <a:effectLst/>
              <a:latin typeface="Montserrat Black" panose="020B0604020202020204" charset="-52"/>
              <a:ea typeface="Times New Roman"/>
            </a:endParaRPr>
          </a:p>
          <a:p>
            <a:pPr marL="179705" indent="-228600" algn="ctr">
              <a:spcAft>
                <a:spcPts val="0"/>
              </a:spcAft>
            </a:pPr>
            <a:r>
              <a:rPr lang="ru-RU" sz="1600" dirty="0" smtClean="0">
                <a:effectLst/>
                <a:latin typeface="Montserrat Black" panose="020B0604020202020204" charset="-52"/>
                <a:ea typeface="Times New Roman"/>
              </a:rPr>
              <a:t> </a:t>
            </a:r>
            <a:endParaRPr lang="ru-RU" sz="1400" dirty="0" smtClean="0">
              <a:effectLst/>
              <a:latin typeface="Montserrat Black" panose="020B0604020202020204" charset="-52"/>
              <a:ea typeface="Times New Roman"/>
            </a:endParaRPr>
          </a:p>
          <a:p>
            <a:pPr marL="522605" indent="-342900" algn="just">
              <a:buFontTx/>
              <a:buAutoNum type="arabicPeriod"/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Сведения о ребёнке (детях)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(фамилия, собственное отчество (если таковое имеется), дата рождения, место учебы, адрес проживания и регистрации и т.д.) </a:t>
            </a:r>
            <a:endParaRPr lang="ru-RU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179705"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2.Сведения о родителях (фамилия, собственное отчество (если таковое имеется), дата рождения, место работы, состоят ли в браке, адрес проживания и регистрации и т.д.) </a:t>
            </a:r>
          </a:p>
          <a:p>
            <a:pPr marL="179705"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3. Дата посещения </a:t>
            </a:r>
          </a:p>
          <a:p>
            <a:pPr marL="179705"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4. Кто осуществляет посещение</a:t>
            </a:r>
          </a:p>
          <a:p>
            <a:pPr marL="179705"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5. Кто присутствует в семье в момент посещения</a:t>
            </a:r>
          </a:p>
          <a:p>
            <a:pPr marL="179705"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6.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Сведения об иных гражданах, проживающих совместно с семьей и участвующих в воспитании и содержании ребенка (детей) (со слов родителей). Каково их влияние на безопасность жизнедеятельности ребенка (со слов родителей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)</a:t>
            </a:r>
            <a:endParaRPr lang="ru-RU" sz="140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179705"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7. Условия проживания ребенка (детей) </a:t>
            </a:r>
          </a:p>
          <a:p>
            <a:pPr marL="179705"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8.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Состояние здоровья ребенка, имеются ли особенности психофизического развития, учет у врачей узкой специальности, выполняются ли родителями рекомендации медицинских работников по уходу за ребенком (детьми), лечению и пр. (со слов родителей) </a:t>
            </a:r>
            <a:endParaRPr lang="ru-RU" sz="14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179705"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9. Кто осуществляет непосредственный присмотр за ребёнком (детьми) в период его (их) нахождения дома </a:t>
            </a:r>
          </a:p>
          <a:p>
            <a:pPr marL="179705"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10. Как обеспечены потребности ребёнка (детей) в пище, одежде, обуви, игрушках, книгах, письменных принадлежностях </a:t>
            </a:r>
          </a:p>
          <a:p>
            <a:pPr marL="179705"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11. О расходовании социальных выплат, назначенных на ребенка (детей) (пенсий, государственных пособий семьям, воспитывающим детей, единовременных выплат, материальной помощи, государственной адресной социальной помощи) </a:t>
            </a:r>
          </a:p>
          <a:p>
            <a:pPr marL="179705"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12. Проблемы в семье (со слов родителей) </a:t>
            </a:r>
          </a:p>
          <a:p>
            <a:pPr marL="179705"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13. Оценка возможности участия каждого из родителей, других членов семьи в реализации мероприятий по устранению критериев и показателей СОП ребенка (детей)</a:t>
            </a:r>
          </a:p>
          <a:p>
            <a:pPr marL="179705" algn="just"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14.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Кто может оказать помощь семье из числа родственников, знакомых, друзей</a:t>
            </a:r>
            <a:endParaRPr lang="ru-RU" sz="160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179705"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15.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Выводы и мотивированное заключение о наличии (отсутствии) в семье критериев и показателей СОП ребенка (детей) либо трудной жизненной ситуации, с указанием целесообразной помощи семье </a:t>
            </a:r>
            <a:endParaRPr lang="ru-RU" sz="160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Подписи ответственных:</a:t>
            </a:r>
            <a:endParaRPr lang="ru-RU" sz="160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 Подписи родителей </a:t>
            </a:r>
            <a:r>
              <a:rPr lang="ru-RU" i="1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(в случае отказа от подписи, делается пометка о причине отказа)</a:t>
            </a:r>
            <a:endParaRPr lang="ru-RU" sz="1600" i="1" dirty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9756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33193" y="266477"/>
            <a:ext cx="11317045" cy="7885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algn="ctr" eaLnBrk="0" hangingPunct="0">
              <a:lnSpc>
                <a:spcPct val="120000"/>
              </a:lnSpc>
              <a:defRPr/>
            </a:pPr>
            <a:r>
              <a:rPr lang="ru-RU" sz="1600" b="1" dirty="0">
                <a:solidFill>
                  <a:srgbClr val="A23C33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ОБОБЩЕННАЯ ИНФОРМАЦИЯ</a:t>
            </a:r>
          </a:p>
          <a:p>
            <a:pPr marL="342900" lvl="0" algn="ctr" eaLnBrk="0" hangingPunct="0">
              <a:lnSpc>
                <a:spcPct val="120000"/>
              </a:lnSpc>
              <a:defRPr/>
            </a:pPr>
            <a:r>
              <a:rPr lang="ru-RU" sz="1600" b="1" dirty="0">
                <a:solidFill>
                  <a:srgbClr val="A23C33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           по результатам социального расследования </a:t>
            </a:r>
            <a:r>
              <a:rPr lang="ru-RU" sz="1600" b="1" dirty="0">
                <a:solidFill>
                  <a:srgbClr val="9E224E"/>
                </a:solidFill>
                <a:latin typeface="Times New Roman" pitchFamily="18" charset="0"/>
                <a:cs typeface="Times New Roman" pitchFamily="18" charset="0"/>
              </a:rPr>
              <a:t>(приложение 5 к МР)</a:t>
            </a:r>
            <a:endParaRPr lang="ru-RU" sz="1200" b="1" dirty="0">
              <a:solidFill>
                <a:srgbClr val="9E224E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algn="ctr" eaLnBrk="0" hangingPunct="0">
              <a:lnSpc>
                <a:spcPct val="120000"/>
              </a:lnSpc>
              <a:defRPr/>
            </a:pP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(отражается, в том числе, и анализ ситуации в семье в предшествующие годы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342900" lvl="0" algn="ctr" eaLnBrk="0" hangingPunct="0">
              <a:lnSpc>
                <a:spcPct val="120000"/>
              </a:lnSpc>
              <a:defRPr/>
            </a:pP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eaLnBrk="0" hangingPunct="0">
              <a:lnSpc>
                <a:spcPct val="120000"/>
              </a:lnSpc>
              <a:defRPr/>
            </a:pPr>
            <a:r>
              <a:rPr lang="ru-RU" sz="14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    Информация,  на  основании  которой  начато социальное расследование в отношении  несовершеннолетнего,  </a:t>
            </a:r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оказавшегося  в  неблагоприятной для него обстановке:</a:t>
            </a:r>
          </a:p>
          <a:p>
            <a:pPr marL="342900" lvl="0" eaLnBrk="0" hangingPunct="0">
              <a:lnSpc>
                <a:spcPct val="120000"/>
              </a:lnSpc>
              <a:defRPr/>
            </a:pPr>
            <a:r>
              <a:rPr lang="ru-RU" sz="14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__________________________________________________________________________</a:t>
            </a:r>
          </a:p>
          <a:p>
            <a:pPr marL="342900" lvl="0" eaLnBrk="0" hangingPunct="0">
              <a:lnSpc>
                <a:spcPct val="120000"/>
              </a:lnSpc>
              <a:defRPr/>
            </a:pPr>
            <a:r>
              <a:rPr lang="ru-RU" sz="14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    Комиссией в составе _____________________________________________________</a:t>
            </a:r>
          </a:p>
          <a:p>
            <a:pPr marL="342900" lvl="0" eaLnBrk="0" hangingPunct="0">
              <a:lnSpc>
                <a:spcPct val="120000"/>
              </a:lnSpc>
              <a:defRPr/>
            </a:pPr>
            <a:r>
              <a:rPr lang="ru-RU" sz="14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__________________ посещена семья несовершеннолетнего (несовершеннолетних).</a:t>
            </a:r>
          </a:p>
          <a:p>
            <a:pPr marL="342900" lvl="0" eaLnBrk="0" hangingPunct="0">
              <a:lnSpc>
                <a:spcPct val="120000"/>
              </a:lnSpc>
              <a:defRPr/>
            </a:pPr>
            <a:r>
              <a:rPr lang="ru-RU" sz="14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           (дата)</a:t>
            </a:r>
          </a:p>
          <a:p>
            <a:pPr marL="342900" lvl="0" eaLnBrk="0" hangingPunct="0">
              <a:lnSpc>
                <a:spcPct val="120000"/>
              </a:lnSpc>
              <a:defRPr/>
            </a:pPr>
            <a:r>
              <a:rPr lang="ru-RU" sz="14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В  ходе  посещения  сделаны следующие  выводы и мотивированное заключение с указанием целесообразной  помощи несовершеннолетнему  (несовершеннолетним):</a:t>
            </a:r>
          </a:p>
          <a:p>
            <a:pPr marL="342900" lvl="0" eaLnBrk="0" hangingPunct="0">
              <a:lnSpc>
                <a:spcPct val="120000"/>
              </a:lnSpc>
              <a:defRPr/>
            </a:pPr>
            <a:r>
              <a:rPr lang="ru-RU" sz="14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__________________________________________________________________________</a:t>
            </a:r>
          </a:p>
          <a:p>
            <a:pPr marL="342900" lvl="0" eaLnBrk="0" hangingPunct="0">
              <a:lnSpc>
                <a:spcPct val="120000"/>
              </a:lnSpc>
              <a:defRPr/>
            </a:pPr>
            <a:r>
              <a:rPr lang="ru-RU" sz="14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  основании   информации,   полученной  от  субъектов  профилактики семейного неблагополучия, иных заинтересованных, установлено: </a:t>
            </a:r>
          </a:p>
          <a:p>
            <a:pPr marL="342900" lvl="0" eaLnBrk="0" hangingPunct="0">
              <a:lnSpc>
                <a:spcPct val="120000"/>
              </a:lnSpc>
              <a:defRPr/>
            </a:pPr>
            <a:r>
              <a:rPr lang="ru-RU" sz="1400" b="1" i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Например, РОВД направлено уведомление «О сотрудничестве» от…. №…., участия в проведении СР не приняли (или направлен запрос от…. №…., ответ не получен</a:t>
            </a:r>
            <a:r>
              <a:rPr lang="ru-RU" sz="14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4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НО! Необходимо убедиться, что ваш запрос получен субъектом профилактики!</a:t>
            </a:r>
            <a:endParaRPr lang="ru-RU" sz="1400" b="1" i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eaLnBrk="0" hangingPunct="0">
              <a:lnSpc>
                <a:spcPct val="120000"/>
              </a:lnSpc>
              <a:defRPr/>
            </a:pPr>
            <a:r>
              <a:rPr lang="ru-RU" sz="14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marL="342900" lvl="0" eaLnBrk="0" hangingPunct="0">
              <a:lnSpc>
                <a:spcPct val="120000"/>
              </a:lnSpc>
              <a:defRPr/>
            </a:pPr>
            <a:r>
              <a:rPr lang="ru-RU" sz="14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На  основании  информации,  полученной  от ближайшего окружения семьи, установлено: __________________________________________________________________________</a:t>
            </a:r>
          </a:p>
          <a:p>
            <a:pPr marL="342900" lvl="0" eaLnBrk="0" hangingPunct="0">
              <a:lnSpc>
                <a:spcPct val="120000"/>
              </a:lnSpc>
              <a:defRPr/>
            </a:pPr>
            <a:r>
              <a:rPr lang="ru-RU" sz="14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    На  основании  информации, предоставленной педагогическими работниками учреждений     образования,    в    которых    воспитываются    (обучаются) несовершеннолетние, установлено: </a:t>
            </a:r>
          </a:p>
          <a:p>
            <a:pPr marL="342900" lvl="0" eaLnBrk="0" hangingPunct="0">
              <a:lnSpc>
                <a:spcPct val="120000"/>
              </a:lnSpc>
              <a:defRPr/>
            </a:pPr>
            <a:r>
              <a:rPr lang="ru-RU" sz="14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_____________________________________________________________________________</a:t>
            </a:r>
          </a:p>
          <a:p>
            <a:pPr marL="342900" lvl="0" eaLnBrk="0" hangingPunct="0">
              <a:lnSpc>
                <a:spcPct val="120000"/>
              </a:lnSpc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По    результатам     психологической     диагностики     установлено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обязательно проводить диагностику на насилие!</a:t>
            </a:r>
            <a:endParaRPr lang="ru-RU" sz="1400" b="1" i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eaLnBrk="0" hangingPunct="0">
              <a:lnSpc>
                <a:spcPct val="120000"/>
              </a:lnSpc>
              <a:defRPr/>
            </a:pPr>
            <a:r>
              <a:rPr lang="ru-RU" sz="14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____________________________________________________________________________</a:t>
            </a:r>
          </a:p>
          <a:p>
            <a:pPr marL="342900" lvl="0" eaLnBrk="0" hangingPunct="0">
              <a:lnSpc>
                <a:spcPct val="120000"/>
              </a:lnSpc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ВЫВОДЫ по результатам проведения социального расследования:</a:t>
            </a:r>
          </a:p>
          <a:p>
            <a:pPr marL="342900" lvl="0" eaLnBrk="0" hangingPunct="0">
              <a:lnSpc>
                <a:spcPct val="120000"/>
              </a:lnSpc>
              <a:defRPr/>
            </a:pPr>
            <a:r>
              <a:rPr lang="ru-RU" sz="14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Приложение: на ___________ л. в 1 экз. </a:t>
            </a:r>
            <a:r>
              <a:rPr lang="ru-RU" sz="1400" b="1" i="1" dirty="0">
                <a:solidFill>
                  <a:srgbClr val="9E224E"/>
                </a:solidFill>
                <a:latin typeface="Times New Roman" pitchFamily="18" charset="0"/>
                <a:cs typeface="Times New Roman" pitchFamily="18" charset="0"/>
              </a:rPr>
              <a:t>(прикладываются </a:t>
            </a:r>
            <a:r>
              <a:rPr lang="ru-RU" sz="1400" b="1" i="1" dirty="0" smtClean="0">
                <a:solidFill>
                  <a:srgbClr val="9E224E"/>
                </a:solidFill>
                <a:latin typeface="Times New Roman" pitchFamily="18" charset="0"/>
                <a:cs typeface="Times New Roman" pitchFamily="18" charset="0"/>
              </a:rPr>
              <a:t>ответ субъекта профилактики, который дал критерий).</a:t>
            </a:r>
            <a:endParaRPr lang="ru-RU" sz="1400" b="1" dirty="0">
              <a:solidFill>
                <a:srgbClr val="9E224E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eaLnBrk="0" hangingPunct="0">
              <a:lnSpc>
                <a:spcPct val="120000"/>
              </a:lnSpc>
              <a:defRPr/>
            </a:pPr>
            <a:r>
              <a:rPr lang="ru-RU" sz="14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    Дата,  подпись  ответственного  за  подготовку  обобщающей информации</a:t>
            </a:r>
          </a:p>
          <a:p>
            <a:pPr marL="342900" lvl="0" eaLnBrk="0" hangingPunct="0">
              <a:lnSpc>
                <a:spcPct val="120000"/>
              </a:lnSpc>
              <a:defRPr/>
            </a:pPr>
            <a:r>
              <a:rPr lang="ru-RU" sz="1400" b="1" i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(согласно приказу руководителя учреждения образования).</a:t>
            </a:r>
            <a:endParaRPr lang="ru-RU" sz="1400" b="1" dirty="0">
              <a:solidFill>
                <a:sysClr val="windowText" lastClr="000000"/>
              </a:solidFill>
              <a:latin typeface="Franklin Gothic Book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2224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/>
        </p:nvSpPr>
        <p:spPr>
          <a:xfrm>
            <a:off x="884815" y="487448"/>
            <a:ext cx="2805057" cy="308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2000" dirty="0">
                <a:solidFill>
                  <a:srgbClr val="FF0000"/>
                </a:solidFill>
                <a:latin typeface="Montserrat Black" panose="020B0604020202020204" charset="-52"/>
                <a:ea typeface="Raleway" pitchFamily="34" charset="-122"/>
                <a:cs typeface="Raleway" pitchFamily="34" charset="-120"/>
              </a:rPr>
              <a:t>Типичная ошибка:</a:t>
            </a:r>
            <a:endParaRPr lang="en-US" sz="2000" dirty="0">
              <a:solidFill>
                <a:srgbClr val="FF0000"/>
              </a:solidFill>
              <a:latin typeface="Montserrat Black" panose="020B0604020202020204" charset="-52"/>
            </a:endParaRPr>
          </a:p>
        </p:txBody>
      </p:sp>
      <p:sp>
        <p:nvSpPr>
          <p:cNvPr id="3" name="Text 4"/>
          <p:cNvSpPr/>
          <p:nvPr/>
        </p:nvSpPr>
        <p:spPr>
          <a:xfrm>
            <a:off x="893271" y="796065"/>
            <a:ext cx="6949881" cy="14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dirty="0">
                <a:solidFill>
                  <a:srgbClr val="1B1B27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Отсутствие регистрации в журнале учета посетителей учреждения образования приглашенных на заседание СП субъектов профилактики.</a:t>
            </a:r>
            <a:endParaRPr lang="en-US" sz="2000" dirty="0">
              <a:latin typeface="Montserrat Black" panose="020B0604020202020204" charset="-52"/>
            </a:endParaRPr>
          </a:p>
        </p:txBody>
      </p:sp>
      <p:sp>
        <p:nvSpPr>
          <p:cNvPr id="4" name="Shape 6"/>
          <p:cNvSpPr/>
          <p:nvPr/>
        </p:nvSpPr>
        <p:spPr>
          <a:xfrm>
            <a:off x="535719" y="2429505"/>
            <a:ext cx="4432697" cy="3347351"/>
          </a:xfrm>
          <a:prstGeom prst="roundRect">
            <a:avLst>
              <a:gd name="adj" fmla="val 3925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5" name="Text 7"/>
          <p:cNvSpPr/>
          <p:nvPr/>
        </p:nvSpPr>
        <p:spPr>
          <a:xfrm>
            <a:off x="830341" y="2586695"/>
            <a:ext cx="1534001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2000" dirty="0">
                <a:latin typeface="Montserrat Black" panose="020B0604020202020204" charset="-52"/>
                <a:ea typeface="Raleway" pitchFamily="34" charset="-122"/>
                <a:cs typeface="Raleway" pitchFamily="34" charset="-120"/>
              </a:rPr>
              <a:t>Согласование и участие</a:t>
            </a:r>
            <a:endParaRPr lang="en-US" sz="2000" dirty="0">
              <a:latin typeface="Montserrat Black" panose="020B0604020202020204" charset="-52"/>
            </a:endParaRPr>
          </a:p>
        </p:txBody>
      </p:sp>
      <p:sp>
        <p:nvSpPr>
          <p:cNvPr id="6" name="Text 8"/>
          <p:cNvSpPr/>
          <p:nvPr/>
        </p:nvSpPr>
        <p:spPr>
          <a:xfrm>
            <a:off x="656216" y="3001705"/>
            <a:ext cx="4086696" cy="24309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600" dirty="0"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Субъекты профилактики должны быть включены в состав совета по письменному согласованию. Члены совета обязаны посещать заседания, что прописано в п. 13 ПОЛОЖЕНИЯ О СОВЕТЕ ПРОФИЛАКТИКИ. Это обеспечивает системность и ответственность.</a:t>
            </a:r>
            <a:endParaRPr lang="en-US" sz="1600" dirty="0">
              <a:latin typeface="Montserrat Black" panose="020B0604020202020204" charset="-52"/>
            </a:endParaRPr>
          </a:p>
        </p:txBody>
      </p:sp>
      <p:sp>
        <p:nvSpPr>
          <p:cNvPr id="7" name="Shape 9"/>
          <p:cNvSpPr/>
          <p:nvPr/>
        </p:nvSpPr>
        <p:spPr>
          <a:xfrm>
            <a:off x="5338072" y="2429506"/>
            <a:ext cx="4432816" cy="3347350"/>
          </a:xfrm>
          <a:prstGeom prst="roundRect">
            <a:avLst>
              <a:gd name="adj" fmla="val 3925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8" name="Text 10"/>
          <p:cNvSpPr/>
          <p:nvPr/>
        </p:nvSpPr>
        <p:spPr>
          <a:xfrm>
            <a:off x="5356597" y="2626470"/>
            <a:ext cx="1971913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2000" dirty="0">
                <a:latin typeface="Montserrat Black" panose="020B0604020202020204" charset="-52"/>
                <a:ea typeface="Raleway" pitchFamily="34" charset="-122"/>
                <a:cs typeface="Raleway" pitchFamily="34" charset="-120"/>
              </a:rPr>
              <a:t>Взаимодействие с комиссиями</a:t>
            </a:r>
            <a:endParaRPr lang="en-US" sz="2000" dirty="0">
              <a:latin typeface="Montserrat Black" panose="020B0604020202020204" charset="-52"/>
            </a:endParaRPr>
          </a:p>
        </p:txBody>
      </p:sp>
      <p:sp>
        <p:nvSpPr>
          <p:cNvPr id="9" name="Text 11"/>
          <p:cNvSpPr/>
          <p:nvPr/>
        </p:nvSpPr>
        <p:spPr>
          <a:xfrm>
            <a:off x="5356597" y="3001706"/>
            <a:ext cx="4207312" cy="243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dirty="0"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Активно используйте ресурс взаимодействия с комиссиями содействия семье и школе при предприятиях и организациях. Это расширяет возможности по оказанию помощи семьям и детям.</a:t>
            </a:r>
            <a:endParaRPr lang="en-US" dirty="0">
              <a:latin typeface="Montserrat Black" panose="020B0604020202020204" charset="-5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0647" y="2429506"/>
            <a:ext cx="4438650" cy="3309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0050647" y="2934780"/>
            <a:ext cx="443901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Montserrat Black" panose="020B0604020202020204" charset="-52"/>
              </a:rPr>
              <a:t>На летний период целесообразно издавать приказ «О внесении изменений в состав совета профилактики», а также ежегодно рассматривать вопрос «Анализ выполнения мероприятий по летней занятости (оздоровлению) отдельных категорий обучающихся».</a:t>
            </a:r>
            <a:endParaRPr lang="ru-RU" dirty="0">
              <a:latin typeface="Montserrat Black" panose="020B0604020202020204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271361" y="2468793"/>
            <a:ext cx="32832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Montserrat Black" panose="020B0604020202020204" charset="-52"/>
              </a:rPr>
              <a:t>Летний период</a:t>
            </a:r>
            <a:endParaRPr lang="ru-RU" sz="2000" dirty="0">
              <a:latin typeface="Montserrat Black" panose="020B0604020202020204" charset="-52"/>
            </a:endParaRPr>
          </a:p>
        </p:txBody>
      </p:sp>
      <p:sp>
        <p:nvSpPr>
          <p:cNvPr id="14" name="Text 3"/>
          <p:cNvSpPr/>
          <p:nvPr/>
        </p:nvSpPr>
        <p:spPr>
          <a:xfrm>
            <a:off x="830341" y="6400336"/>
            <a:ext cx="2805057" cy="308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ru-RU" sz="2000" dirty="0" smtClean="0">
                <a:latin typeface="Montserrat Black" panose="020B0604020202020204" charset="-52"/>
                <a:ea typeface="Raleway" pitchFamily="34" charset="-122"/>
                <a:cs typeface="Raleway" pitchFamily="34" charset="-120"/>
              </a:rPr>
              <a:t>В рамках социального расследования отсутствует диагностика на насилие в семье!</a:t>
            </a:r>
            <a:endParaRPr lang="en-US" sz="2000" dirty="0">
              <a:latin typeface="Montserrat Black" panose="020B0604020202020204" charset="-52"/>
            </a:endParaRPr>
          </a:p>
        </p:txBody>
      </p:sp>
      <p:sp>
        <p:nvSpPr>
          <p:cNvPr id="15" name="Text 3"/>
          <p:cNvSpPr/>
          <p:nvPr/>
        </p:nvSpPr>
        <p:spPr>
          <a:xfrm>
            <a:off x="784970" y="6911556"/>
            <a:ext cx="2805057" cy="308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ru-RU" sz="2000" dirty="0" smtClean="0">
                <a:latin typeface="Montserrat Black" panose="020B0604020202020204" charset="-52"/>
                <a:ea typeface="Raleway" pitchFamily="34" charset="-122"/>
                <a:cs typeface="Raleway" pitchFamily="34" charset="-120"/>
              </a:rPr>
              <a:t>Исключить в составе членов совета профилактики учащихся!</a:t>
            </a:r>
            <a:endParaRPr lang="en-US" sz="2000" dirty="0">
              <a:latin typeface="Montserrat Black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0951128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4851" y="289056"/>
            <a:ext cx="13199633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ts val="3300"/>
              </a:lnSpc>
            </a:pPr>
            <a:r>
              <a:rPr lang="en-US" sz="2650" dirty="0" err="1">
                <a:solidFill>
                  <a:srgbClr val="1B1B27"/>
                </a:solidFill>
                <a:latin typeface="Montserrat Black" panose="020B0604020202020204" charset="-52"/>
                <a:ea typeface="Raleway" pitchFamily="34" charset="-122"/>
                <a:cs typeface="Raleway" pitchFamily="34" charset="-120"/>
              </a:rPr>
              <a:t>Протоколы</a:t>
            </a:r>
            <a:r>
              <a:rPr lang="en-US" sz="2650" dirty="0">
                <a:solidFill>
                  <a:srgbClr val="1B1B27"/>
                </a:solidFill>
                <a:latin typeface="Montserrat Black" panose="020B0604020202020204" charset="-52"/>
                <a:ea typeface="Raleway" pitchFamily="34" charset="-122"/>
                <a:cs typeface="Raleway" pitchFamily="34" charset="-120"/>
              </a:rPr>
              <a:t> </a:t>
            </a:r>
            <a:r>
              <a:rPr lang="en-US" sz="2650" dirty="0" err="1">
                <a:solidFill>
                  <a:srgbClr val="1B1B27"/>
                </a:solidFill>
                <a:latin typeface="Montserrat Black" panose="020B0604020202020204" charset="-52"/>
                <a:ea typeface="Raleway" pitchFamily="34" charset="-122"/>
                <a:cs typeface="Raleway" pitchFamily="34" charset="-120"/>
              </a:rPr>
              <a:t>совета</a:t>
            </a:r>
            <a:r>
              <a:rPr lang="en-US" sz="2650" dirty="0">
                <a:solidFill>
                  <a:srgbClr val="1B1B27"/>
                </a:solidFill>
                <a:latin typeface="Montserrat Black" panose="020B0604020202020204" charset="-52"/>
                <a:ea typeface="Raleway" pitchFamily="34" charset="-122"/>
                <a:cs typeface="Raleway" pitchFamily="34" charset="-120"/>
              </a:rPr>
              <a:t> </a:t>
            </a:r>
            <a:r>
              <a:rPr lang="en-US" sz="2650" dirty="0" err="1">
                <a:solidFill>
                  <a:srgbClr val="1B1B27"/>
                </a:solidFill>
                <a:latin typeface="Montserrat Black" panose="020B0604020202020204" charset="-52"/>
                <a:ea typeface="Raleway" pitchFamily="34" charset="-122"/>
                <a:cs typeface="Raleway" pitchFamily="34" charset="-120"/>
              </a:rPr>
              <a:t>профилактики</a:t>
            </a:r>
            <a:r>
              <a:rPr lang="en-US" sz="2650" dirty="0">
                <a:solidFill>
                  <a:srgbClr val="1B1B27"/>
                </a:solidFill>
                <a:latin typeface="Montserrat Black" panose="020B0604020202020204" charset="-52"/>
                <a:ea typeface="Raleway" pitchFamily="34" charset="-122"/>
                <a:cs typeface="Raleway" pitchFamily="34" charset="-120"/>
              </a:rPr>
              <a:t>: </a:t>
            </a:r>
            <a:r>
              <a:rPr lang="en-US" sz="2650" dirty="0" err="1">
                <a:solidFill>
                  <a:srgbClr val="1B1B27"/>
                </a:solidFill>
                <a:latin typeface="Montserrat Black" panose="020B0604020202020204" charset="-52"/>
                <a:ea typeface="Raleway" pitchFamily="34" charset="-122"/>
                <a:cs typeface="Raleway" pitchFamily="34" charset="-120"/>
              </a:rPr>
              <a:t>фиксация</a:t>
            </a:r>
            <a:r>
              <a:rPr lang="en-US" sz="2650" dirty="0">
                <a:solidFill>
                  <a:srgbClr val="1B1B27"/>
                </a:solidFill>
                <a:latin typeface="Montserrat Black" panose="020B0604020202020204" charset="-52"/>
                <a:ea typeface="Raleway" pitchFamily="34" charset="-122"/>
                <a:cs typeface="Raleway" pitchFamily="34" charset="-120"/>
              </a:rPr>
              <a:t> </a:t>
            </a:r>
            <a:r>
              <a:rPr lang="en-US" sz="2650" dirty="0" err="1">
                <a:solidFill>
                  <a:srgbClr val="1B1B27"/>
                </a:solidFill>
                <a:latin typeface="Montserrat Black" panose="020B0604020202020204" charset="-52"/>
                <a:ea typeface="Raleway" pitchFamily="34" charset="-122"/>
                <a:cs typeface="Raleway" pitchFamily="34" charset="-120"/>
              </a:rPr>
              <a:t>мнений</a:t>
            </a:r>
            <a:r>
              <a:rPr lang="en-US" sz="2650" dirty="0">
                <a:solidFill>
                  <a:srgbClr val="1B1B27"/>
                </a:solidFill>
                <a:latin typeface="Montserrat Black" panose="020B0604020202020204" charset="-52"/>
                <a:ea typeface="Raleway" pitchFamily="34" charset="-122"/>
                <a:cs typeface="Raleway" pitchFamily="34" charset="-120"/>
              </a:rPr>
              <a:t> и </a:t>
            </a:r>
            <a:r>
              <a:rPr lang="en-US" sz="2650" dirty="0" err="1">
                <a:solidFill>
                  <a:srgbClr val="1B1B27"/>
                </a:solidFill>
                <a:latin typeface="Montserrat Black" panose="020B0604020202020204" charset="-52"/>
                <a:ea typeface="Raleway" pitchFamily="34" charset="-122"/>
                <a:cs typeface="Raleway" pitchFamily="34" charset="-120"/>
              </a:rPr>
              <a:t>право</a:t>
            </a:r>
            <a:r>
              <a:rPr lang="en-US" sz="2650" dirty="0">
                <a:solidFill>
                  <a:srgbClr val="1B1B27"/>
                </a:solidFill>
                <a:latin typeface="Montserrat Black" panose="020B0604020202020204" charset="-52"/>
                <a:ea typeface="Raleway" pitchFamily="34" charset="-122"/>
                <a:cs typeface="Raleway" pitchFamily="34" charset="-120"/>
              </a:rPr>
              <a:t> </a:t>
            </a:r>
            <a:r>
              <a:rPr lang="en-US" sz="2650" dirty="0" err="1">
                <a:solidFill>
                  <a:srgbClr val="1B1B27"/>
                </a:solidFill>
                <a:latin typeface="Montserrat Black" panose="020B0604020202020204" charset="-52"/>
                <a:ea typeface="Raleway" pitchFamily="34" charset="-122"/>
                <a:cs typeface="Raleway" pitchFamily="34" charset="-120"/>
              </a:rPr>
              <a:t>на</a:t>
            </a:r>
            <a:r>
              <a:rPr lang="en-US" sz="2650" dirty="0">
                <a:solidFill>
                  <a:srgbClr val="1B1B27"/>
                </a:solidFill>
                <a:latin typeface="Montserrat Black" panose="020B0604020202020204" charset="-52"/>
                <a:ea typeface="Raleway" pitchFamily="34" charset="-122"/>
                <a:cs typeface="Raleway" pitchFamily="34" charset="-120"/>
              </a:rPr>
              <a:t> </a:t>
            </a:r>
            <a:r>
              <a:rPr lang="en-US" sz="2650" dirty="0" err="1">
                <a:solidFill>
                  <a:srgbClr val="1B1B27"/>
                </a:solidFill>
                <a:latin typeface="Montserrat Black" panose="020B0604020202020204" charset="-52"/>
                <a:ea typeface="Raleway" pitchFamily="34" charset="-122"/>
                <a:cs typeface="Raleway" pitchFamily="34" charset="-120"/>
              </a:rPr>
              <a:t>обжалование</a:t>
            </a:r>
            <a:endParaRPr lang="en-US" sz="2650" dirty="0">
              <a:solidFill>
                <a:prstClr val="black"/>
              </a:solidFill>
              <a:latin typeface="Montserrat Black" panose="020B0604020202020204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56216" y="1396453"/>
            <a:ext cx="12672509" cy="528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1700"/>
              </a:lnSpc>
            </a:pPr>
            <a:r>
              <a:rPr lang="en-US" sz="1400" i="1" dirty="0" err="1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Протокол</a:t>
            </a:r>
            <a:r>
              <a:rPr lang="en-US" sz="1400" i="1" dirty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 </a:t>
            </a:r>
            <a:r>
              <a:rPr lang="en-US" sz="1400" i="1" dirty="0" err="1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заседания</a:t>
            </a:r>
            <a:r>
              <a:rPr lang="en-US" sz="1400" i="1" dirty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 </a:t>
            </a:r>
            <a:r>
              <a:rPr lang="en-US" sz="1400" i="1" dirty="0" err="1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совета</a:t>
            </a:r>
            <a:r>
              <a:rPr lang="en-US" sz="1400" i="1" dirty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 </a:t>
            </a:r>
            <a:r>
              <a:rPr lang="en-US" sz="1400" i="1" dirty="0" err="1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профилактики</a:t>
            </a:r>
            <a:r>
              <a:rPr lang="en-US" sz="1400" i="1" dirty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 – </a:t>
            </a:r>
            <a:r>
              <a:rPr lang="en-US" sz="1400" i="1" dirty="0" err="1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это</a:t>
            </a:r>
            <a:r>
              <a:rPr lang="en-US" sz="1400" i="1" dirty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 </a:t>
            </a:r>
            <a:r>
              <a:rPr lang="en-US" sz="1400" i="1" dirty="0" err="1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не</a:t>
            </a:r>
            <a:r>
              <a:rPr lang="en-US" sz="1400" i="1" dirty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 </a:t>
            </a:r>
            <a:r>
              <a:rPr lang="en-US" sz="1400" i="1" dirty="0" err="1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просто</a:t>
            </a:r>
            <a:r>
              <a:rPr lang="en-US" sz="1400" i="1" dirty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 </a:t>
            </a:r>
            <a:r>
              <a:rPr lang="en-US" sz="1400" i="1" dirty="0" err="1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формальный</a:t>
            </a:r>
            <a:r>
              <a:rPr lang="en-US" sz="1400" i="1" dirty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 </a:t>
            </a:r>
            <a:r>
              <a:rPr lang="en-US" sz="1400" i="1" dirty="0" err="1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документ</a:t>
            </a:r>
            <a:r>
              <a:rPr lang="en-US" sz="1400" i="1" dirty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, а </a:t>
            </a:r>
            <a:r>
              <a:rPr lang="en-US" sz="1400" i="1" dirty="0" err="1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детальный</a:t>
            </a:r>
            <a:r>
              <a:rPr lang="en-US" sz="1400" i="1" dirty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 </a:t>
            </a:r>
            <a:r>
              <a:rPr lang="en-US" sz="1400" i="1" dirty="0" err="1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отчет</a:t>
            </a:r>
            <a:r>
              <a:rPr lang="en-US" sz="1400" i="1" dirty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 о </a:t>
            </a:r>
            <a:r>
              <a:rPr lang="en-US" sz="1400" i="1" dirty="0" err="1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ходе</a:t>
            </a:r>
            <a:r>
              <a:rPr lang="en-US" sz="1400" i="1" dirty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 </a:t>
            </a:r>
            <a:r>
              <a:rPr lang="en-US" sz="1400" i="1" dirty="0" err="1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обсуждения</a:t>
            </a:r>
            <a:r>
              <a:rPr lang="en-US" sz="1400" i="1" dirty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 и </a:t>
            </a:r>
            <a:r>
              <a:rPr lang="en-US" sz="1400" i="1" dirty="0" err="1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принятых</a:t>
            </a:r>
            <a:r>
              <a:rPr lang="en-US" sz="1400" i="1" dirty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 </a:t>
            </a:r>
            <a:r>
              <a:rPr lang="en-US" sz="1400" i="1" dirty="0" err="1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решениях</a:t>
            </a:r>
            <a:r>
              <a:rPr lang="en-US" sz="1400" i="1" dirty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. </a:t>
            </a:r>
            <a:r>
              <a:rPr lang="en-US" sz="1400" i="1" dirty="0" err="1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Его</a:t>
            </a:r>
            <a:r>
              <a:rPr lang="en-US" sz="1400" i="1" dirty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 </a:t>
            </a:r>
            <a:r>
              <a:rPr lang="en-US" sz="1400" i="1" dirty="0" err="1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правильное</a:t>
            </a:r>
            <a:r>
              <a:rPr lang="en-US" sz="1400" i="1" dirty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 </a:t>
            </a:r>
            <a:r>
              <a:rPr lang="en-US" sz="1400" i="1" dirty="0" err="1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ведение</a:t>
            </a:r>
            <a:r>
              <a:rPr lang="en-US" sz="1400" i="1" dirty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 </a:t>
            </a:r>
            <a:r>
              <a:rPr lang="en-US" sz="1400" i="1" dirty="0" err="1" smtClean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важно</a:t>
            </a:r>
            <a:r>
              <a:rPr lang="en-US" sz="1400" i="1" dirty="0" smtClean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 </a:t>
            </a:r>
            <a:r>
              <a:rPr lang="en-US" sz="1400" i="1" dirty="0" err="1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для</a:t>
            </a:r>
            <a:r>
              <a:rPr lang="en-US" sz="1400" i="1" dirty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 </a:t>
            </a:r>
            <a:r>
              <a:rPr lang="en-US" sz="1400" i="1" dirty="0" err="1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обеспечения</a:t>
            </a:r>
            <a:r>
              <a:rPr lang="en-US" sz="1400" i="1" dirty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 </a:t>
            </a:r>
            <a:r>
              <a:rPr lang="en-US" sz="1400" i="1" dirty="0" err="1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прозрачности</a:t>
            </a:r>
            <a:r>
              <a:rPr lang="en-US" sz="1400" i="1" dirty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 и </a:t>
            </a:r>
            <a:r>
              <a:rPr lang="en-US" sz="1400" i="1" dirty="0" err="1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соблюдения</a:t>
            </a:r>
            <a:r>
              <a:rPr lang="en-US" sz="1400" i="1" dirty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 </a:t>
            </a:r>
            <a:r>
              <a:rPr lang="en-US" sz="1400" i="1" dirty="0" err="1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прав</a:t>
            </a:r>
            <a:r>
              <a:rPr lang="en-US" sz="1400" i="1" dirty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 </a:t>
            </a:r>
            <a:r>
              <a:rPr lang="en-US" sz="1400" i="1" dirty="0" err="1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участников</a:t>
            </a:r>
            <a:r>
              <a:rPr lang="en-US" sz="1400" i="1" dirty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.</a:t>
            </a:r>
            <a:endParaRPr lang="en-US" sz="1400" i="1" dirty="0">
              <a:solidFill>
                <a:prstClr val="black"/>
              </a:solidFill>
              <a:latin typeface="Montserrat Black" panose="020B0604020202020204" charset="-5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56216" y="4527204"/>
            <a:ext cx="1323190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Montserrat Black" panose="020B0604020202020204" charset="-52"/>
              </a:rPr>
              <a:t>Право на обжалование: в каждом решении совета профилактики, затрагивающем интересы несовершеннолетнего, необходимо четко указывать, что законные представители имеют право обжаловать принятое решение в порядке, предусмотренном законодательством. </a:t>
            </a:r>
            <a:endParaRPr lang="ru-RU" sz="2400" dirty="0">
              <a:latin typeface="Montserrat Black" panose="020B0604020202020204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56216" y="2503417"/>
            <a:ext cx="1323190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Montserrat Black" panose="020B0604020202020204" charset="-52"/>
              </a:rPr>
              <a:t>Фиксация мнений: в протоколах обязательно фиксируется мнение всех приглашенных лиц: родителей, классных руководителей, представителей иных учреждений и организаций. Это обеспечивает учет всех точек зрения и полноту картины при принятии решений.</a:t>
            </a:r>
            <a:endParaRPr lang="ru-RU" sz="2400" dirty="0">
              <a:latin typeface="Montserrat Black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1373865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7466" y="164958"/>
            <a:ext cx="88008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Montserrat Black" panose="020B0604020202020204" charset="-52"/>
              </a:rPr>
              <a:t>ПОВЕСТКА ЗАСЕДАНИЯ  СОВЕТА ПРОФИЛАКТИКИ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70153" y="764771"/>
            <a:ext cx="13748273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«Основной вопрос по плану совета профилактики»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педагога социального И.О.Ф.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 результатах социального расследования в отношении семьи учащегося … класса Иванова Н.И.».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педагога социального И.О.Ф.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 ходе (результатах) реализации мероприятий по устранению критериев и показателей социально опасного положения в семье несовершеннолетнего Петрова О., учащегося 8 «А» класса, за период с…. по….».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классного руководителя И.О.Ф. и (или) других ответственных.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 ходе (результатах) выполнения мероприятий, индивидуальной профилактической работы в отношении несовершеннолетних, указанных в части первой статьи 5 Закона Республики Беларусь «Об основах системы профилактики безнадзорности и правонарушений несовершеннолетних», за исключением несовершеннолетних, содержащихся в приемниках-распределителях для несовершеннолетних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педагога социального И.О.Ф.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от 05.05.2025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 результатах социального сопровождения семьи……»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(не реже 1 раза в 2 месяца)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педагога социального И.О.Ф.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 выполнении решений советов профилактики безнадзорности и правонарушений несовершеннолетних от 30.05.2025 № 12, …»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заместителя директора по ВР И.О.Ф.</a:t>
            </a:r>
          </a:p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3587" y="0"/>
            <a:ext cx="744537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55827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2428" y="4512440"/>
            <a:ext cx="125649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85725">
              <a:tabLst>
                <a:tab pos="182563" algn="l"/>
              </a:tabLst>
            </a:pPr>
            <a:r>
              <a:rPr lang="ru-RU" sz="2400" dirty="0" smtClean="0">
                <a:latin typeface="Montserrat Black" panose="020B0604020202020204" charset="-52"/>
              </a:rPr>
              <a:t>Секретарь совета профилактики:</a:t>
            </a:r>
          </a:p>
          <a:p>
            <a:pPr indent="85725">
              <a:tabLst>
                <a:tab pos="182563" algn="l"/>
              </a:tabLst>
            </a:pPr>
            <a:endParaRPr lang="ru-RU" dirty="0" smtClean="0">
              <a:latin typeface="Montserrat Black" panose="020B0604020202020204" charset="-52"/>
            </a:endParaRPr>
          </a:p>
          <a:p>
            <a:pPr indent="85725">
              <a:tabLst>
                <a:tab pos="182563" algn="l"/>
              </a:tabLst>
            </a:pPr>
            <a:r>
              <a:rPr lang="ru-RU" dirty="0" smtClean="0">
                <a:latin typeface="Montserrat Black" panose="020B0604020202020204" charset="-52"/>
              </a:rPr>
              <a:t>информирует членов совета профилактики и приглашенных лиц о времени, месте</a:t>
            </a:r>
          </a:p>
          <a:p>
            <a:pPr indent="85725">
              <a:tabLst>
                <a:tab pos="182563" algn="l"/>
              </a:tabLst>
            </a:pPr>
            <a:r>
              <a:rPr lang="ru-RU" dirty="0" smtClean="0">
                <a:latin typeface="Montserrat Black" panose="020B0604020202020204" charset="-52"/>
              </a:rPr>
              <a:t>проведения и повестке заседания совета профилактики за </a:t>
            </a:r>
            <a:r>
              <a:rPr lang="ru-RU" dirty="0" smtClean="0">
                <a:solidFill>
                  <a:srgbClr val="FF0000"/>
                </a:solidFill>
                <a:latin typeface="Montserrat Black" panose="020B0604020202020204" charset="-52"/>
              </a:rPr>
              <a:t>пять рабочих дней </a:t>
            </a:r>
            <a:r>
              <a:rPr lang="ru-RU" dirty="0" smtClean="0">
                <a:latin typeface="Montserrat Black" panose="020B0604020202020204" charset="-52"/>
              </a:rPr>
              <a:t>до его</a:t>
            </a:r>
          </a:p>
          <a:p>
            <a:pPr indent="85725">
              <a:tabLst>
                <a:tab pos="182563" algn="l"/>
              </a:tabLst>
            </a:pPr>
            <a:r>
              <a:rPr lang="ru-RU" dirty="0" smtClean="0">
                <a:latin typeface="Montserrat Black" panose="020B0604020202020204" charset="-52"/>
              </a:rPr>
              <a:t>проведения, а в случае </a:t>
            </a:r>
            <a:r>
              <a:rPr lang="ru-RU" dirty="0" smtClean="0">
                <a:solidFill>
                  <a:srgbClr val="FF0000"/>
                </a:solidFill>
                <a:latin typeface="Montserrat Black" panose="020B0604020202020204" charset="-52"/>
              </a:rPr>
              <a:t>внеочередного заседания – не позднее чем за один рабочий день</a:t>
            </a:r>
          </a:p>
          <a:p>
            <a:pPr indent="85725">
              <a:tabLst>
                <a:tab pos="182563" algn="l"/>
              </a:tabLst>
            </a:pPr>
            <a:r>
              <a:rPr lang="ru-RU" dirty="0" smtClean="0">
                <a:latin typeface="Montserrat Black" panose="020B0604020202020204" charset="-52"/>
              </a:rPr>
              <a:t>до проведения посредством электронной или другой связи, обеспечивающей</a:t>
            </a:r>
          </a:p>
          <a:p>
            <a:pPr indent="85725">
              <a:tabLst>
                <a:tab pos="182563" algn="l"/>
              </a:tabLst>
            </a:pPr>
            <a:r>
              <a:rPr lang="ru-RU" dirty="0" smtClean="0">
                <a:latin typeface="Montserrat Black" panose="020B0604020202020204" charset="-52"/>
              </a:rPr>
              <a:t>фиксирование факта такого информирования;</a:t>
            </a:r>
          </a:p>
          <a:p>
            <a:pPr indent="85725">
              <a:tabLst>
                <a:tab pos="182563" algn="l"/>
              </a:tabLst>
            </a:pPr>
            <a:endParaRPr lang="ru-RU" dirty="0" smtClean="0">
              <a:latin typeface="Montserrat Black" panose="020B0604020202020204" charset="-52"/>
            </a:endParaRPr>
          </a:p>
          <a:p>
            <a:pPr indent="85725">
              <a:tabLst>
                <a:tab pos="182563" algn="l"/>
              </a:tabLst>
            </a:pPr>
            <a:r>
              <a:rPr lang="ru-RU" dirty="0" smtClean="0">
                <a:latin typeface="Montserrat Black" panose="020B0604020202020204" charset="-52"/>
              </a:rPr>
              <a:t>оформляет протокол;</a:t>
            </a:r>
            <a:endParaRPr lang="ru-RU" dirty="0">
              <a:latin typeface="Montserrat Black" panose="020B0604020202020204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2428" y="666166"/>
            <a:ext cx="136514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Montserrat Black" panose="020B0604020202020204" charset="-52"/>
              </a:rPr>
              <a:t>ПОСТАНОВЛЕНИЕ МИНИСТЕРСТВА ОБРАЗОВАНИЯ РЕСПУБЛИКИ БЕЛАРУСЬ от 28 января 2025 г. № 24</a:t>
            </a:r>
          </a:p>
          <a:p>
            <a:r>
              <a:rPr lang="ru-RU" dirty="0" smtClean="0">
                <a:solidFill>
                  <a:srgbClr val="FF0000"/>
                </a:solidFill>
                <a:latin typeface="Montserrat Black" panose="020B0604020202020204" charset="-52"/>
              </a:rPr>
              <a:t>Об изменении постановления Министерства образования Республики Беларусь</a:t>
            </a:r>
          </a:p>
          <a:p>
            <a:r>
              <a:rPr lang="ru-RU" dirty="0" smtClean="0">
                <a:solidFill>
                  <a:srgbClr val="FF0000"/>
                </a:solidFill>
                <a:latin typeface="Montserrat Black" panose="020B0604020202020204" charset="-52"/>
              </a:rPr>
              <a:t>от 27 ноября 2017 г. № 146 </a:t>
            </a:r>
            <a:endParaRPr lang="ru-RU" dirty="0">
              <a:solidFill>
                <a:srgbClr val="FF0000"/>
              </a:solidFill>
              <a:latin typeface="Montserrat Black" panose="020B0604020202020204" charset="-5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77732" y="1769238"/>
            <a:ext cx="12995238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Montserrat Black" panose="020B0604020202020204" charset="-52"/>
              </a:rPr>
              <a:t>Заместитель председателя совета профилактики:</a:t>
            </a:r>
          </a:p>
          <a:p>
            <a:endParaRPr lang="ru-RU" dirty="0" smtClean="0">
              <a:latin typeface="Montserrat Black" panose="020B0604020202020204" charset="-52"/>
            </a:endParaRPr>
          </a:p>
          <a:p>
            <a:r>
              <a:rPr lang="ru-RU" dirty="0" smtClean="0">
                <a:latin typeface="Montserrat Black" panose="020B0604020202020204" charset="-52"/>
              </a:rPr>
              <a:t>формирует повестку заседания совета профилактики, готовит материалы</a:t>
            </a:r>
          </a:p>
          <a:p>
            <a:r>
              <a:rPr lang="ru-RU" dirty="0" smtClean="0">
                <a:latin typeface="Montserrat Black" panose="020B0604020202020204" charset="-52"/>
              </a:rPr>
              <a:t>к заседанию совета профилактики, осуществляет учет и хранение протоколов заседаний</a:t>
            </a:r>
          </a:p>
          <a:p>
            <a:r>
              <a:rPr lang="ru-RU" dirty="0" smtClean="0">
                <a:latin typeface="Montserrat Black" panose="020B0604020202020204" charset="-52"/>
              </a:rPr>
              <a:t>совета профилактики (далее, если не установлено иное, – протокол) по форме согласно</a:t>
            </a:r>
          </a:p>
          <a:p>
            <a:r>
              <a:rPr lang="ru-RU" dirty="0" smtClean="0">
                <a:latin typeface="Montserrat Black" panose="020B0604020202020204" charset="-52"/>
              </a:rPr>
              <a:t>приложению 1 и документов к ним;</a:t>
            </a:r>
          </a:p>
          <a:p>
            <a:endParaRPr lang="ru-RU" dirty="0" smtClean="0">
              <a:latin typeface="Montserrat Black" panose="020B0604020202020204" charset="-52"/>
            </a:endParaRPr>
          </a:p>
          <a:p>
            <a:r>
              <a:rPr lang="ru-RU" dirty="0" smtClean="0">
                <a:latin typeface="Montserrat Black" panose="020B0604020202020204" charset="-52"/>
              </a:rPr>
              <a:t>организует и проводит правовое просвещение несовершеннолетних, педагогических</a:t>
            </a:r>
          </a:p>
          <a:p>
            <a:r>
              <a:rPr lang="ru-RU" dirty="0" smtClean="0">
                <a:latin typeface="Montserrat Black" panose="020B0604020202020204" charset="-52"/>
              </a:rPr>
              <a:t>работников и родителей, опекунов (попечителей);»; </a:t>
            </a:r>
            <a:endParaRPr lang="ru-RU" dirty="0">
              <a:latin typeface="Montserrat Black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8872919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24138"/>
            <a:ext cx="13042821" cy="868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400" dirty="0">
                <a:solidFill>
                  <a:srgbClr val="1B1B27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Совместные заседания советов профилактики: обеспечение кворума и взаимодействия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54962" y="1372731"/>
            <a:ext cx="7690128" cy="1168360"/>
          </a:xfrm>
          <a:prstGeom prst="roundRect">
            <a:avLst>
              <a:gd name="adj" fmla="val 4994"/>
            </a:avLst>
          </a:prstGeom>
          <a:solidFill>
            <a:srgbClr val="FFB3B4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091" y="1505545"/>
            <a:ext cx="217051" cy="17359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02433" y="1462087"/>
            <a:ext cx="1736646" cy="217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Типичная ошибка: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793790" y="1953977"/>
            <a:ext cx="7056596" cy="444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 обеспечивается необходимая численность членов советов профилактики от приглашенных учреждений образования.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654961" y="2750175"/>
            <a:ext cx="13480587" cy="444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Times New Roman" panose="02020603050405020304" pitchFamily="18" charset="0"/>
              </a:rPr>
              <a:t>Для обеспечения легитимности и эффективности совместных заседаний необходимо строго соблюдать требования к составу участников:</a:t>
            </a:r>
            <a:endParaRPr lang="en-US" sz="1600" dirty="0">
              <a:latin typeface="Montserrat Black" panose="020B0604020202020204" charset="-52"/>
              <a:cs typeface="Times New Roman" panose="02020603050405020304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654960" y="3427346"/>
            <a:ext cx="12630734" cy="666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buSzPct val="100000"/>
              <a:buChar char="•"/>
            </a:pPr>
            <a:r>
              <a:rPr lang="en-US" sz="1600" b="1" dirty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Минимальный состав:</a:t>
            </a:r>
            <a:r>
              <a:rPr lang="en-US" sz="1600" dirty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 На совместном заседании совета профилактики обязательно должны присутствовать не менее 2/3 членов совета профилактики того учреждения образования (УО), на базе которого проходит заседание. Это обеспечивает наличие достаточного числа компетентных лиц, знакомых с ситуацией.</a:t>
            </a:r>
            <a:endParaRPr lang="en-US" sz="1600" dirty="0">
              <a:latin typeface="Montserrat Black" panose="020B0604020202020204" charset="-52"/>
            </a:endParaRPr>
          </a:p>
        </p:txBody>
      </p:sp>
      <p:sp>
        <p:nvSpPr>
          <p:cNvPr id="10" name="Text 7"/>
          <p:cNvSpPr/>
          <p:nvPr/>
        </p:nvSpPr>
        <p:spPr>
          <a:xfrm>
            <a:off x="793790" y="4481105"/>
            <a:ext cx="12664026" cy="889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buSzPct val="100000"/>
              <a:buChar char="•"/>
            </a:pPr>
            <a:r>
              <a:rPr lang="en-US" sz="1600" b="1" dirty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Представители других УО:</a:t>
            </a:r>
            <a:r>
              <a:rPr lang="en-US" sz="1600" dirty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 Также должны </a:t>
            </a:r>
            <a:r>
              <a:rPr lang="en-US" sz="1600" dirty="0" err="1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присутствовать</a:t>
            </a:r>
            <a:r>
              <a:rPr lang="en-US" sz="1600" dirty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 </a:t>
            </a:r>
            <a:r>
              <a:rPr lang="en-US" sz="1600" dirty="0" err="1" smtClean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председател</a:t>
            </a:r>
            <a:r>
              <a:rPr lang="ru-RU" sz="1600" dirty="0" smtClean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ь</a:t>
            </a:r>
            <a:r>
              <a:rPr lang="en-US" sz="1600" dirty="0" smtClean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 </a:t>
            </a:r>
            <a:r>
              <a:rPr lang="en-US" sz="1600" dirty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Roboto" pitchFamily="34" charset="-120"/>
              </a:rPr>
              <a:t>и не менее 2 членов советов профилактики других УО, в которых обучаются дети из одной семьи, в отношении которой проводилось социальное расследование. Их участие критически важно для формирования полной картины и координации усилий.</a:t>
            </a:r>
            <a:endParaRPr lang="en-US" sz="1600" dirty="0">
              <a:latin typeface="Montserrat Black" panose="020B0604020202020204" charset="-52"/>
            </a:endParaRPr>
          </a:p>
        </p:txBody>
      </p:sp>
      <p:sp>
        <p:nvSpPr>
          <p:cNvPr id="11" name="Text 8"/>
          <p:cNvSpPr/>
          <p:nvPr/>
        </p:nvSpPr>
        <p:spPr>
          <a:xfrm>
            <a:off x="654962" y="5632195"/>
            <a:ext cx="12630732" cy="666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buSzPct val="100000"/>
              <a:buChar char="•"/>
            </a:pPr>
            <a:r>
              <a:rPr lang="en-US" sz="1600" b="1" dirty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Times New Roman" panose="02020603050405020304" pitchFamily="18" charset="0"/>
              </a:rPr>
              <a:t>Гибкость формата:</a:t>
            </a:r>
            <a:r>
              <a:rPr lang="en-US" sz="1600" dirty="0">
                <a:solidFill>
                  <a:srgbClr val="3C3939"/>
                </a:solidFill>
                <a:latin typeface="Montserrat Black" panose="020B0604020202020204" charset="-52"/>
                <a:ea typeface="Roboto" pitchFamily="34" charset="-122"/>
                <a:cs typeface="Times New Roman" panose="02020603050405020304" pitchFamily="18" charset="0"/>
              </a:rPr>
              <a:t> В условиях эпидемиологической обстановки или удаленности расположения УО допускается участие в формате видеоконференции. Это позволяет преодолевать географические барьеры и обеспечивает участие всех заинтересованных сторон, не снижая при этом эффективности взаимодействия.</a:t>
            </a:r>
            <a:endParaRPr lang="en-US" sz="1600" dirty="0">
              <a:latin typeface="Montserrat Black" panose="020B0604020202020204" charset="-5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3442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19717" y="4701881"/>
            <a:ext cx="1087598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C00000"/>
                </a:solidFill>
                <a:latin typeface="Montserrat Black" panose="020B0604020202020204" charset="-52"/>
                <a:cs typeface="Times New Roman" panose="02020603050405020304" pitchFamily="18" charset="0"/>
              </a:rPr>
              <a:t>Организации, оказывающие помощь семьям, не позднее 14 рабочих дней со дня получения выписки из решения совета профилактики направляют в учреждение образования информацию об оказании помощи либо о </a:t>
            </a:r>
            <a:r>
              <a:rPr lang="ru-RU" sz="2400" dirty="0" err="1">
                <a:solidFill>
                  <a:srgbClr val="C00000"/>
                </a:solidFill>
                <a:latin typeface="Montserrat Black" panose="020B0604020202020204" charset="-52"/>
                <a:cs typeface="Times New Roman" panose="02020603050405020304" pitchFamily="18" charset="0"/>
              </a:rPr>
              <a:t>необращении</a:t>
            </a:r>
            <a:r>
              <a:rPr lang="ru-RU" sz="2400" dirty="0">
                <a:solidFill>
                  <a:srgbClr val="C00000"/>
                </a:solidFill>
                <a:latin typeface="Montserrat Black" panose="020B0604020202020204" charset="-52"/>
                <a:cs typeface="Times New Roman" panose="02020603050405020304" pitchFamily="18" charset="0"/>
              </a:rPr>
              <a:t> родителей за оказанием помощи для контроля условий жизни и воспитания ребенка (детей) либо принятия решения об обращении в КДН</a:t>
            </a:r>
            <a:endParaRPr lang="ru-RU" dirty="0">
              <a:solidFill>
                <a:srgbClr val="C00000"/>
              </a:solidFill>
              <a:latin typeface="Montserrat Black" panose="020B0604020202020204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27124" y="394960"/>
            <a:ext cx="905794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Montserrat Black" panose="020B0604020202020204" charset="-52"/>
              </a:rPr>
              <a:t>ПРИМЕР РЕШЕНИЯ СОВЕТА ПРОФИЛАКТИКИ: </a:t>
            </a:r>
          </a:p>
          <a:p>
            <a:r>
              <a:rPr lang="ru-RU" sz="2000" dirty="0" smtClean="0">
                <a:latin typeface="Montserrat Black" panose="020B0604020202020204" charset="-52"/>
              </a:rPr>
              <a:t>1. Рекомендовать родителям обратиться в ТЦСОН за оказанием помощи по устранению трудной жизненной ситуации.</a:t>
            </a:r>
          </a:p>
          <a:p>
            <a:endParaRPr lang="ru-RU" sz="2000" dirty="0" smtClean="0">
              <a:latin typeface="Montserrat Black" panose="020B0604020202020204" charset="-52"/>
            </a:endParaRPr>
          </a:p>
          <a:p>
            <a:r>
              <a:rPr lang="ru-RU" sz="2000" dirty="0" smtClean="0">
                <a:latin typeface="Montserrat Black" panose="020B0604020202020204" charset="-52"/>
              </a:rPr>
              <a:t>Срок  исполнения:______ (не позднее трех рабочих дней после проведения заседания СП).</a:t>
            </a:r>
          </a:p>
          <a:p>
            <a:endParaRPr lang="ru-RU" sz="2000" dirty="0" smtClean="0">
              <a:latin typeface="Montserrat Black" panose="020B0604020202020204" charset="-52"/>
            </a:endParaRPr>
          </a:p>
          <a:p>
            <a:r>
              <a:rPr lang="ru-RU" sz="2000" dirty="0" smtClean="0">
                <a:latin typeface="Montserrat Black" panose="020B0604020202020204" charset="-52"/>
              </a:rPr>
              <a:t>Направить в ТЦСОН выписку из протокола заседания совета профилактики</a:t>
            </a:r>
          </a:p>
          <a:p>
            <a:r>
              <a:rPr lang="ru-RU" sz="2000" dirty="0" smtClean="0">
                <a:latin typeface="Montserrat Black" panose="020B0604020202020204" charset="-52"/>
              </a:rPr>
              <a:t> </a:t>
            </a:r>
          </a:p>
          <a:p>
            <a:r>
              <a:rPr lang="ru-RU" sz="2000" dirty="0" smtClean="0">
                <a:latin typeface="Montserrat Black" panose="020B0604020202020204" charset="-52"/>
              </a:rPr>
              <a:t>Срок  исполнения:  ______ (1 рабочий день).</a:t>
            </a:r>
          </a:p>
          <a:p>
            <a:r>
              <a:rPr lang="ru-RU" sz="2000" dirty="0" smtClean="0">
                <a:latin typeface="Montserrat Black" panose="020B0604020202020204" charset="-52"/>
              </a:rPr>
              <a:t>Ответственный: ФИО, должность.</a:t>
            </a:r>
            <a:endParaRPr lang="ru-RU" sz="2000" dirty="0">
              <a:latin typeface="Montserrat Black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070276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04857" y="1029746"/>
            <a:ext cx="12274475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РЕШИЛИ:</a:t>
            </a:r>
          </a:p>
          <a:p>
            <a:pPr indent="452438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	Информацию Фамилия И.О., принять к сведению.</a:t>
            </a:r>
          </a:p>
          <a:p>
            <a:pPr indent="452438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Подготовить документы в соответствии с пунктом 14 Положения о порядке признания детей находящимися в социально опасном положении и нуждающимися в государственной защите, утвержденного постановлением Совета Министров Республики Беларусь от 30.12.2024 №1055, для представления в комиссию по делам несовершеннолетних Мозырского райисполкома. </a:t>
            </a:r>
          </a:p>
          <a:p>
            <a:pPr indent="452438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исполнения: до 00.00.2025</a:t>
            </a:r>
          </a:p>
          <a:p>
            <a:pPr indent="452438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Ответственный: Фамилия И.О., должность служащего</a:t>
            </a:r>
          </a:p>
          <a:p>
            <a:pPr indent="452438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Ответственным исполнителям информацию о выполнении поручений представить к очередному дата планового СП заседанию совета профилактики.</a:t>
            </a:r>
          </a:p>
          <a:p>
            <a:pPr indent="452438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может быть обжаловано в порядке, установленном законодательством.</a:t>
            </a:r>
          </a:p>
          <a:p>
            <a:pPr indent="452438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Обжалование решения не приостанавливает его исполнения</a:t>
            </a: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председателя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совета профилактики	 	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	________________	_________________________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(дата)	(подпись)	(инициалы, фамилия)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Секретарь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совета профилактики	 	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	________________	_________________________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(дата)	(подпись)	(инициалы, фамилия)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1597" y="390868"/>
            <a:ext cx="69669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Montserrat Black" panose="020B0604020202020204" charset="-52"/>
              </a:rPr>
              <a:t>ПРИМЕР РЕШЕНИЯ СОВЕТА ПРОФИЛАКТИКИ В КДН: </a:t>
            </a:r>
            <a:endParaRPr lang="ru-RU" dirty="0" smtClean="0">
              <a:latin typeface="Montserrat Black" panose="020B0604020202020204" charset="-52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2413" y="104562"/>
            <a:ext cx="744537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46494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647699" y="676649"/>
            <a:ext cx="12003294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A23C33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План реализации мероприятий по устранению причин и условий, повлекших создание неблагоприятной обстановки для несовершеннолетнего </a:t>
            </a:r>
          </a:p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A23C33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(-них)     </a:t>
            </a: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</a:t>
            </a:r>
            <a:r>
              <a:rPr kumimoji="0" lang="ru-RU" alt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ФИО, дата рождения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2863" y="170236"/>
            <a:ext cx="1878013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2218859"/>
            <a:ext cx="10776921" cy="1815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184" y="3889972"/>
            <a:ext cx="8029575" cy="339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5863" y="264141"/>
            <a:ext cx="744537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80821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7507" y="3988013"/>
            <a:ext cx="1203379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от 05.05.2025</a:t>
            </a:r>
          </a:p>
          <a:p>
            <a:pPr indent="182563"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семьях, где в ходе СР установлены факты нецелевого использования социальных выплат необходимо планировать мероприятия для учреждений образования, иных субъектов по контролю за условиями жизни и воспитания детей. В работе с полными семьями, где установлены факты нецелевого использования социальных выплат  одним  из  родителей,  целесообразно  рекомендовать  другому родителю использовать механизм ограничения в дееспособности супруга в порядке,  установленном  статьей 30 Гражданского  кодекса  Республики Беларусь.</a:t>
            </a:r>
          </a:p>
          <a:p>
            <a:pPr indent="182563"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2563"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Осуществлять контроль за наличием и исправностью АПИ.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507" y="728633"/>
            <a:ext cx="8279373" cy="29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5271" y="327884"/>
            <a:ext cx="85344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02454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низ 1"/>
          <p:cNvSpPr/>
          <p:nvPr/>
        </p:nvSpPr>
        <p:spPr>
          <a:xfrm rot="10800000" flipV="1">
            <a:off x="6593166" y="1524808"/>
            <a:ext cx="560387" cy="256532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>
            <a:solidFill>
              <a:srgbClr val="9E22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3" name="Группа 2"/>
          <p:cNvGrpSpPr>
            <a:grpSpLocks/>
          </p:cNvGrpSpPr>
          <p:nvPr/>
        </p:nvGrpSpPr>
        <p:grpSpPr bwMode="auto">
          <a:xfrm>
            <a:off x="3061116" y="944969"/>
            <a:ext cx="8088143" cy="4712288"/>
            <a:chOff x="516104" y="346437"/>
            <a:chExt cx="10647748" cy="6208814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516104" y="346437"/>
              <a:ext cx="10634213" cy="740447"/>
            </a:xfrm>
            <a:prstGeom prst="roundRect">
              <a:avLst/>
            </a:prstGeom>
            <a:ln w="38100">
              <a:solidFill>
                <a:srgbClr val="B7C5D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sz="16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Учреждение образования издает приказ «Об отчислении учащегося (воспитанника)» </a:t>
              </a:r>
              <a:endPara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Скругленный прямоугольник 4"/>
            <p:cNvSpPr/>
            <p:nvPr/>
          </p:nvSpPr>
          <p:spPr>
            <a:xfrm>
              <a:off x="545272" y="1493055"/>
              <a:ext cx="10576916" cy="980987"/>
            </a:xfrm>
            <a:prstGeom prst="roundRect">
              <a:avLst/>
            </a:prstGeom>
            <a:ln w="38100">
              <a:solidFill>
                <a:srgbClr val="B7C5D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sz="16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Учреждение образования, отчислившее ребенка, информирует КДН по прежнему и  по новому месту жительства о переезде семьи, направляет решение о признании СОП и мероприятия в КДН по новому месту жительства – в течение 3 рабочих дней.</a:t>
              </a:r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586934" y="2926491"/>
              <a:ext cx="10576918" cy="819930"/>
            </a:xfrm>
            <a:prstGeom prst="roundRect">
              <a:avLst/>
            </a:prstGeom>
            <a:ln w="38100">
              <a:solidFill>
                <a:srgbClr val="B7C5D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sz="16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КДН по новому месту жительства семьи поручает отделу образования организовать проведение социального расследования</a:t>
              </a: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566855" y="5586028"/>
              <a:ext cx="10576918" cy="969223"/>
            </a:xfrm>
            <a:prstGeom prst="roundRect">
              <a:avLst/>
            </a:prstGeom>
            <a:ln w="38100">
              <a:solidFill>
                <a:srgbClr val="B7C5D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sz="16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КДН по новому месту жительства семьи принимает одно из двух решений в соответствии с Постановление №1055</a:t>
              </a:r>
            </a:p>
          </p:txBody>
        </p:sp>
      </p:grpSp>
      <p:sp>
        <p:nvSpPr>
          <p:cNvPr id="8" name="Стрелка вниз 7"/>
          <p:cNvSpPr/>
          <p:nvPr/>
        </p:nvSpPr>
        <p:spPr>
          <a:xfrm>
            <a:off x="6614458" y="2593627"/>
            <a:ext cx="560388" cy="258718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>
            <a:solidFill>
              <a:srgbClr val="9E22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>
            <a:off x="3058061" y="5912639"/>
            <a:ext cx="8034337" cy="1003300"/>
          </a:xfrm>
          <a:prstGeom prst="roundRect">
            <a:avLst/>
          </a:prstGeom>
          <a:ln w="38100">
            <a:solidFill>
              <a:srgbClr val="B7C5D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КДН по новому месту жительства семьи о принятом решении информирует КДН по прежнему месту жительства семьи для внесения сведений о выбывшем ребенке – в течение 3 рабочих дней.</a:t>
            </a:r>
          </a:p>
        </p:txBody>
      </p:sp>
      <p:sp>
        <p:nvSpPr>
          <p:cNvPr id="10" name="Стрелка вниз 9"/>
          <p:cNvSpPr/>
          <p:nvPr/>
        </p:nvSpPr>
        <p:spPr>
          <a:xfrm>
            <a:off x="6608085" y="5682554"/>
            <a:ext cx="560387" cy="204788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>
            <a:solidFill>
              <a:srgbClr val="9E22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>
            <a:off x="3099668" y="4009834"/>
            <a:ext cx="8034338" cy="622300"/>
          </a:xfrm>
          <a:prstGeom prst="roundRect">
            <a:avLst/>
          </a:prstGeom>
          <a:ln w="38100">
            <a:solidFill>
              <a:srgbClr val="B7C5D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 образования определяет ответственное учреждение образования для проведения СР (ответственность СПЦ – дети до 3-х лет, дети, не посещающие учреждения образования, учащиеся УПТО)</a:t>
            </a:r>
          </a:p>
        </p:txBody>
      </p:sp>
      <p:sp>
        <p:nvSpPr>
          <p:cNvPr id="12" name="Стрелка вниз 11"/>
          <p:cNvSpPr/>
          <p:nvPr/>
        </p:nvSpPr>
        <p:spPr>
          <a:xfrm>
            <a:off x="6614458" y="3641719"/>
            <a:ext cx="560388" cy="305103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>
            <a:solidFill>
              <a:srgbClr val="9E22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6608085" y="4675948"/>
            <a:ext cx="560387" cy="245700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>
            <a:solidFill>
              <a:srgbClr val="9E22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CC9C47A-19CF-4BBE-963B-FE34F92126F1}"/>
              </a:ext>
            </a:extLst>
          </p:cNvPr>
          <p:cNvSpPr txBox="1"/>
          <p:nvPr/>
        </p:nvSpPr>
        <p:spPr>
          <a:xfrm>
            <a:off x="860612" y="198124"/>
            <a:ext cx="1248962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при переезде семьи СОП на новое место жительства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27804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0913" y="416601"/>
            <a:ext cx="12962965" cy="7755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БЛАНКЕ УЧРЕЖДЕНИЯ ОБРАЗОВАНИЯ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Дата,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исх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№</a:t>
            </a:r>
          </a:p>
          <a:p>
            <a:pPr marL="7981950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Председателю комиссии по делам несовершеннолетних Мозырского райисполкома</a:t>
            </a:r>
          </a:p>
          <a:p>
            <a:pPr marL="7981950"/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Галюку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Ф.Ф.</a:t>
            </a: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ХОДАТАЙСТВО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принятии решения наличия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критериев и показателей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опасного положения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indent="538163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 государственного учреждения образования «Средняя школа № 0 г. Мозыря» направляет в Ваш адрес пакет документов, необходимых для принятия решения о признании наличия в семье ребенка  (детей) ФИО, 00.00.0000, проживающей по адресу: город, улица, дом, квартира, критериев и показателей  социально опасного положения.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	Выписка из решения совета профилактики.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	Обобщенная информация по результатам социального расследования.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	Акт обследования условий жизни и воспитания ребенка (детей).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	Предложения о мероприятиях по устранению критериев и показателей социально опасного положения ребенка (детей).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Приложения на: ____ л. в 1экз.</a:t>
            </a: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                                                       	           И.О. Фамилия</a:t>
            </a:r>
          </a:p>
          <a:p>
            <a:r>
              <a:rPr lang="ru-RU" sz="900" dirty="0" smtClean="0"/>
              <a:t>Исполнитель</a:t>
            </a:r>
          </a:p>
          <a:p>
            <a:r>
              <a:rPr lang="ru-RU" sz="900" dirty="0" smtClean="0"/>
              <a:t>телефон</a:t>
            </a:r>
            <a:endParaRPr lang="ru-RU" sz="9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4462" y="-1"/>
            <a:ext cx="744537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2623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2331</Words>
  <Application>Microsoft Office PowerPoint</Application>
  <PresentationFormat>Произвольный</PresentationFormat>
  <Paragraphs>270</Paragraphs>
  <Slides>27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6" baseType="lpstr">
      <vt:lpstr>Arial</vt:lpstr>
      <vt:lpstr>Franklin Gothic Book</vt:lpstr>
      <vt:lpstr>Raleway</vt:lpstr>
      <vt:lpstr>Inconsolata</vt:lpstr>
      <vt:lpstr>Montserrat Black</vt:lpstr>
      <vt:lpstr>Times New Roman</vt:lpstr>
      <vt:lpstr>Calibri</vt:lpstr>
      <vt:lpstr>Roboto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admin</cp:lastModifiedBy>
  <cp:revision>11</cp:revision>
  <dcterms:created xsi:type="dcterms:W3CDTF">2025-08-26T15:45:32Z</dcterms:created>
  <dcterms:modified xsi:type="dcterms:W3CDTF">2025-08-27T06:40:12Z</dcterms:modified>
</cp:coreProperties>
</file>