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4630400" cy="8229600"/>
  <p:notesSz cx="8229600" cy="14630400"/>
  <p:embeddedFontLst>
    <p:embeddedFont>
      <p:font typeface="Source Serif 4 Semi Bold" charset="0"/>
      <p:regular r:id="rId12"/>
    </p:embeddedFon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Source Sans 3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2" d="100"/>
          <a:sy n="102" d="100"/>
        </p:scale>
        <p:origin x="-90" y="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B25CE-4C54-4CE4-AD9B-A877E0A0C334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9017A-2CDC-4FAE-AD63-663E055F9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57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05207"/>
            <a:ext cx="7468553" cy="492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Актуальные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аспекты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реализации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Республиканского </a:t>
            </a:r>
            <a:r>
              <a:rPr lang="en-US" sz="44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Проекта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ru-RU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«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Родительский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Университет</a:t>
            </a:r>
            <a:r>
              <a:rPr lang="ru-RU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»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 </a:t>
            </a:r>
            <a:r>
              <a:rPr lang="ru-RU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у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чреждениях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ru-RU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бразования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Беларуси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5992297"/>
            <a:ext cx="746855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Данная презентация освещает ключевые элементы и практические результаты реализации проекта "Родительский Университет", направленного на укрепление сотрудничества между семьями и образовательными учреждениями.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957382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ru-RU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«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Родительский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университет</a:t>
            </a:r>
            <a:r>
              <a:rPr lang="ru-RU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»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: </a:t>
            </a:r>
            <a:endParaRPr lang="ru-RU" sz="4400" dirty="0" smtClean="0">
              <a:solidFill>
                <a:srgbClr val="000000"/>
              </a:solidFill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  <a:p>
            <a:pPr marL="0" indent="0" algn="ctr">
              <a:lnSpc>
                <a:spcPts val="5500"/>
              </a:lnSpc>
              <a:buNone/>
            </a:pP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суть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,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цели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значимость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проекта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939772"/>
            <a:ext cx="6185535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Проект "Родительский университет" - это комплексная инициатива Министерства образования Республики Беларусь, призванная обеспечить системную поддержку родителям в вопросах воспитания, развития и образования детей.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37724" y="5070277"/>
            <a:ext cx="6185535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Его основная </a:t>
            </a:r>
            <a:r>
              <a:rPr lang="en-US" sz="1850" dirty="0">
                <a:solidFill>
                  <a:srgbClr val="BE49D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суть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заключается в создании образовательной среды, где родители могут получить актуальные знания, практические навыки и квалифицированную помощь от специалистов.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614761" y="2939772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Цели: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614761" y="3406497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Повышение педагогической компетентности родителей.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4256246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Формирование ответственного родительства.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614761" y="472297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Укрепление детско-родительских отношений.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5189696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Создание единого воспитательного пространства семьи и школы.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6039445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Значимость: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Проект играет ключевую роль в гармоничном развитии личности ребенка и формировании успешного будущего поколения.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5089" y="644723"/>
            <a:ext cx="13200221" cy="1201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75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Зачем</a:t>
            </a:r>
            <a:r>
              <a:rPr lang="en-US" sz="3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нужен</a:t>
            </a:r>
            <a:r>
              <a:rPr lang="en-US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ru-RU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«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Родительский</a:t>
            </a:r>
            <a:r>
              <a:rPr lang="en-US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университет</a:t>
            </a:r>
            <a:r>
              <a:rPr lang="ru-RU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»</a:t>
            </a:r>
            <a:r>
              <a:rPr lang="en-US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сегодня</a:t>
            </a:r>
            <a:r>
              <a:rPr lang="en-US" sz="3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? </a:t>
            </a:r>
            <a:r>
              <a:rPr lang="en-US" sz="375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Вызовы</a:t>
            </a:r>
            <a:r>
              <a:rPr lang="en-US" sz="3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современного</a:t>
            </a:r>
            <a:r>
              <a:rPr lang="en-US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родительства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15089" y="2561630"/>
            <a:ext cx="6497955" cy="1814513"/>
          </a:xfrm>
          <a:prstGeom prst="roundRect">
            <a:avLst>
              <a:gd name="adj" fmla="val 6047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15089" y="2538770"/>
            <a:ext cx="6497955" cy="91440"/>
          </a:xfrm>
          <a:prstGeom prst="roundRect">
            <a:avLst>
              <a:gd name="adj" fmla="val 93851"/>
            </a:avLst>
          </a:prstGeom>
          <a:solidFill>
            <a:srgbClr val="BE49DF"/>
          </a:solidFill>
          <a:ln/>
        </p:spPr>
      </p:sp>
      <p:sp>
        <p:nvSpPr>
          <p:cNvPr id="5" name="Shape 3"/>
          <p:cNvSpPr/>
          <p:nvPr/>
        </p:nvSpPr>
        <p:spPr>
          <a:xfrm>
            <a:off x="3657600" y="2255163"/>
            <a:ext cx="612934" cy="612934"/>
          </a:xfrm>
          <a:prstGeom prst="roundRect">
            <a:avLst>
              <a:gd name="adj" fmla="val 149184"/>
            </a:avLst>
          </a:prstGeom>
          <a:solidFill>
            <a:srgbClr val="BE49D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433" y="2408396"/>
            <a:ext cx="245150" cy="30646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42261" y="3072408"/>
            <a:ext cx="3502700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Информационный Перегруз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42261" y="3495318"/>
            <a:ext cx="6043613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Родители сталкиваются с обилием противоречивой информации, что затрудняет принятие верных решений в воспитании.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417356" y="2561630"/>
            <a:ext cx="6497955" cy="1814513"/>
          </a:xfrm>
          <a:prstGeom prst="roundRect">
            <a:avLst>
              <a:gd name="adj" fmla="val 6047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7417356" y="2538770"/>
            <a:ext cx="6497955" cy="91440"/>
          </a:xfrm>
          <a:prstGeom prst="roundRect">
            <a:avLst>
              <a:gd name="adj" fmla="val 93851"/>
            </a:avLst>
          </a:prstGeom>
          <a:solidFill>
            <a:srgbClr val="BE49DF"/>
          </a:solidFill>
          <a:ln/>
        </p:spPr>
      </p:sp>
      <p:sp>
        <p:nvSpPr>
          <p:cNvPr id="11" name="Shape 8"/>
          <p:cNvSpPr/>
          <p:nvPr/>
        </p:nvSpPr>
        <p:spPr>
          <a:xfrm>
            <a:off x="10359866" y="2255163"/>
            <a:ext cx="612934" cy="612934"/>
          </a:xfrm>
          <a:prstGeom prst="roundRect">
            <a:avLst>
              <a:gd name="adj" fmla="val 149184"/>
            </a:avLst>
          </a:prstGeom>
          <a:solidFill>
            <a:srgbClr val="BE49DF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699" y="2408396"/>
            <a:ext cx="245150" cy="30646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644527" y="3072408"/>
            <a:ext cx="3827740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Изменение Семейных Моделей</a:t>
            </a:r>
            <a:endParaRPr lang="en-US" sz="1850" dirty="0"/>
          </a:p>
        </p:txBody>
      </p:sp>
      <p:sp>
        <p:nvSpPr>
          <p:cNvPr id="14" name="Text 10"/>
          <p:cNvSpPr/>
          <p:nvPr/>
        </p:nvSpPr>
        <p:spPr>
          <a:xfrm>
            <a:off x="7644527" y="3495318"/>
            <a:ext cx="6043613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Разнообразие семейных структур и ролей требует новых подходов к поддержке родителей.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715089" y="4886920"/>
            <a:ext cx="6497955" cy="1814513"/>
          </a:xfrm>
          <a:prstGeom prst="roundRect">
            <a:avLst>
              <a:gd name="adj" fmla="val 6047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>
            <a:off x="715089" y="4864060"/>
            <a:ext cx="6497955" cy="91440"/>
          </a:xfrm>
          <a:prstGeom prst="roundRect">
            <a:avLst>
              <a:gd name="adj" fmla="val 93851"/>
            </a:avLst>
          </a:prstGeom>
          <a:solidFill>
            <a:srgbClr val="BE49DF"/>
          </a:solidFill>
          <a:ln/>
        </p:spPr>
      </p:sp>
      <p:sp>
        <p:nvSpPr>
          <p:cNvPr id="17" name="Shape 13"/>
          <p:cNvSpPr/>
          <p:nvPr/>
        </p:nvSpPr>
        <p:spPr>
          <a:xfrm>
            <a:off x="3657600" y="4580453"/>
            <a:ext cx="612934" cy="612934"/>
          </a:xfrm>
          <a:prstGeom prst="roundRect">
            <a:avLst>
              <a:gd name="adj" fmla="val 149184"/>
            </a:avLst>
          </a:prstGeom>
          <a:solidFill>
            <a:srgbClr val="BE49DF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433" y="4733687"/>
            <a:ext cx="245150" cy="30646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42261" y="5397698"/>
            <a:ext cx="3948589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Влияние Цифровых Технологий</a:t>
            </a:r>
            <a:endParaRPr lang="en-US" sz="1850" dirty="0"/>
          </a:p>
        </p:txBody>
      </p:sp>
      <p:sp>
        <p:nvSpPr>
          <p:cNvPr id="20" name="Text 15"/>
          <p:cNvSpPr/>
          <p:nvPr/>
        </p:nvSpPr>
        <p:spPr>
          <a:xfrm>
            <a:off x="942261" y="5820608"/>
            <a:ext cx="6043613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Необходимость формирования цифровой грамотности и безопасного поведения детей в сети.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7417356" y="4886920"/>
            <a:ext cx="6497955" cy="1814513"/>
          </a:xfrm>
          <a:prstGeom prst="roundRect">
            <a:avLst>
              <a:gd name="adj" fmla="val 6047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22" name="Shape 17"/>
          <p:cNvSpPr/>
          <p:nvPr/>
        </p:nvSpPr>
        <p:spPr>
          <a:xfrm>
            <a:off x="7417356" y="4864060"/>
            <a:ext cx="6497955" cy="91440"/>
          </a:xfrm>
          <a:prstGeom prst="roundRect">
            <a:avLst>
              <a:gd name="adj" fmla="val 93851"/>
            </a:avLst>
          </a:prstGeom>
          <a:solidFill>
            <a:srgbClr val="BE49DF"/>
          </a:solidFill>
          <a:ln/>
        </p:spPr>
      </p:sp>
      <p:sp>
        <p:nvSpPr>
          <p:cNvPr id="23" name="Shape 18"/>
          <p:cNvSpPr/>
          <p:nvPr/>
        </p:nvSpPr>
        <p:spPr>
          <a:xfrm>
            <a:off x="10359866" y="4580453"/>
            <a:ext cx="612934" cy="612934"/>
          </a:xfrm>
          <a:prstGeom prst="roundRect">
            <a:avLst>
              <a:gd name="adj" fmla="val 149184"/>
            </a:avLst>
          </a:prstGeom>
          <a:solidFill>
            <a:srgbClr val="BE49DF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3699" y="4733687"/>
            <a:ext cx="245150" cy="30646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644527" y="5397698"/>
            <a:ext cx="4941927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Социальное и Эмоциональное Давление</a:t>
            </a:r>
            <a:endParaRPr lang="en-US" sz="1850" dirty="0"/>
          </a:p>
        </p:txBody>
      </p:sp>
      <p:sp>
        <p:nvSpPr>
          <p:cNvPr id="26" name="Text 20"/>
          <p:cNvSpPr/>
          <p:nvPr/>
        </p:nvSpPr>
        <p:spPr>
          <a:xfrm>
            <a:off x="7644527" y="5820608"/>
            <a:ext cx="6043613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Рост тревожности и стресса среди детей и родителей, требующий психологической поддержки.</a:t>
            </a: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715089" y="6931223"/>
            <a:ext cx="13200221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Проект "Родительский университет" предоставляет родителям надежные и проверенные знания, помогая им успешно справляться с этими вызовами.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727" y="530066"/>
            <a:ext cx="13280946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Нормативно-правовое</a:t>
            </a:r>
            <a:r>
              <a:rPr lang="en-US" sz="35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5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 </a:t>
            </a:r>
            <a:r>
              <a:rPr lang="en-US" sz="35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научно-методическое</a:t>
            </a:r>
            <a:r>
              <a:rPr lang="en-US" sz="35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5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обеспечение</a:t>
            </a:r>
            <a:r>
              <a:rPr lang="en-US" sz="35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5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проекта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674727" y="2126575"/>
            <a:ext cx="7780377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Реализация проекта "Родительский университет" опирается на прочную законодательную базу и методологическую поддержку.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74727" y="2916793"/>
            <a:ext cx="7780377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Эти документы определяют права и обязанности родителей, а также роль образовательных учреждений в воспитании.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74727" y="3707011"/>
            <a:ext cx="7780377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Законодательная основа: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74727" y="4082772"/>
            <a:ext cx="7780377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Кодекс Республики Беларусь об образовании.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74727" y="4458533"/>
            <a:ext cx="7780377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Закон Республики Беларусь "О правах ребенка".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74727" y="4834295"/>
            <a:ext cx="7780377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Постановления Министерства образования.</a:t>
            </a:r>
            <a:endParaRPr lang="en-US" sz="15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021" y="2169914"/>
            <a:ext cx="5030153" cy="503015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74727" y="7633692"/>
            <a:ext cx="13280946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Научно-методическое обеспечение: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Разработка программ, рекомендаций и пособий осуществляется ведущими педагогическими вузами и научно-исследовательскими институтами страны, обеспечивая высокий стандарт качества образовательного контента.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664" y="584240"/>
            <a:ext cx="13143071" cy="1249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Организационные</a:t>
            </a:r>
            <a:r>
              <a:rPr lang="en-US" sz="39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9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формы</a:t>
            </a:r>
            <a:r>
              <a:rPr lang="en-US" sz="39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9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 </a:t>
            </a:r>
            <a:r>
              <a:rPr lang="en-US" sz="39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содержание</a:t>
            </a:r>
            <a:r>
              <a:rPr lang="en-US" sz="39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9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деятельности</a:t>
            </a:r>
            <a:r>
              <a:rPr lang="en-US" sz="39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9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 рамках Проекта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64" y="2258854"/>
            <a:ext cx="637342" cy="6373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3664" y="3161705"/>
            <a:ext cx="4543663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Дистанционные Курсы и Вебинары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43664" y="3601641"/>
            <a:ext cx="6438781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Широкое использование онлайн-платформ позволяет родителям получать знания в удобное время и из любого места.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955" y="2258854"/>
            <a:ext cx="637342" cy="6373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47955" y="3161705"/>
            <a:ext cx="3779758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Очные Семинары и Тренинги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447955" y="3601641"/>
            <a:ext cx="6438781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Практические занятия, мастер-классы и интерактивные дискуссии способствуют развитию навыков и обмену опытом.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64" y="4706660"/>
            <a:ext cx="637342" cy="63734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3664" y="5609511"/>
            <a:ext cx="4484489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Родительские Клубы и Сообщества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3664" y="6049447"/>
            <a:ext cx="6438781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Создание поддерживающей среды для общения, взаимопомощи и обсуждения актуальных вопросов.</a:t>
            </a:r>
            <a:endParaRPr lang="en-US" sz="16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7955" y="4706660"/>
            <a:ext cx="637342" cy="63734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47955" y="5609511"/>
            <a:ext cx="4124087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Индивидуальные Консультации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7447955" y="6049447"/>
            <a:ext cx="6438781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Возможность получить персонализированные советы от психологов, педагогов и других специалистов.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743664" y="6968490"/>
            <a:ext cx="13143071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Содержание занятий охватывает широкий спектр тем: от психологии развития ребенка до вопросов безопасности в интернете и профориентации.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9738" y="718457"/>
            <a:ext cx="7624524" cy="1567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Лучшие</a:t>
            </a:r>
            <a:r>
              <a:rPr lang="en-US" sz="40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практики</a:t>
            </a:r>
            <a:r>
              <a:rPr lang="en-US" sz="40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: </a:t>
            </a:r>
            <a:r>
              <a:rPr lang="en-US" sz="40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примеры</a:t>
            </a:r>
            <a:r>
              <a:rPr lang="en-US" sz="40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успешной</a:t>
            </a:r>
            <a:r>
              <a:rPr lang="en-US" sz="40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реализации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914400" y="3283029"/>
            <a:ext cx="8229600" cy="2091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00"/>
              </a:lnSpc>
            </a:pPr>
            <a:r>
              <a:rPr lang="ru-RU" sz="17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Темы занятий проекта </a:t>
            </a:r>
            <a:r>
              <a:rPr lang="en-US" sz="17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"</a:t>
            </a:r>
            <a:r>
              <a:rPr lang="en-US" sz="170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Родительский</a:t>
            </a:r>
            <a:r>
              <a:rPr lang="en-US" sz="17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7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университет" в </a:t>
            </a:r>
            <a:r>
              <a:rPr lang="ru-RU" sz="17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нашем учреждении образования проводим для законных представителей через родительскую гостиную «Семейная акварель», данная форма работы направленна на активизацию участия          родителей в воспитательном процессе. </a:t>
            </a:r>
          </a:p>
        </p:txBody>
      </p:sp>
      <p:sp>
        <p:nvSpPr>
          <p:cNvPr id="5" name="Text 2"/>
          <p:cNvSpPr/>
          <p:nvPr/>
        </p:nvSpPr>
        <p:spPr>
          <a:xfrm>
            <a:off x="1085255" y="4568785"/>
            <a:ext cx="7299007" cy="1041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59738" y="3038832"/>
            <a:ext cx="30480" cy="2815709"/>
          </a:xfrm>
          <a:prstGeom prst="rect">
            <a:avLst/>
          </a:prstGeom>
          <a:solidFill>
            <a:srgbClr val="BE49DF"/>
          </a:solidFill>
          <a:ln/>
        </p:spPr>
      </p:sp>
      <p:sp>
        <p:nvSpPr>
          <p:cNvPr id="7" name="Text 4"/>
          <p:cNvSpPr/>
          <p:nvPr/>
        </p:nvSpPr>
        <p:spPr>
          <a:xfrm>
            <a:off x="759738" y="6098738"/>
            <a:ext cx="7624524" cy="694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38" y="4774541"/>
            <a:ext cx="2880000" cy="216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16" y="5971592"/>
            <a:ext cx="2009241" cy="21139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217" y="4378761"/>
            <a:ext cx="2481943" cy="2174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83" y="5581193"/>
            <a:ext cx="3442996" cy="25285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679728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Проблемы и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барьеры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на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пути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эффективной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реализации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проекта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730996"/>
            <a:ext cx="119658" cy="119658"/>
          </a:xfrm>
          <a:prstGeom prst="roundRect">
            <a:avLst>
              <a:gd name="adj" fmla="val 382089"/>
            </a:avLst>
          </a:prstGeom>
          <a:solidFill>
            <a:srgbClr val="BE49DF"/>
          </a:solidFill>
          <a:ln/>
        </p:spPr>
      </p:sp>
      <p:sp>
        <p:nvSpPr>
          <p:cNvPr id="4" name="Text 2"/>
          <p:cNvSpPr/>
          <p:nvPr/>
        </p:nvSpPr>
        <p:spPr>
          <a:xfrm>
            <a:off x="1196697" y="2566511"/>
            <a:ext cx="5968841" cy="844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Недостаточная</a:t>
            </a:r>
            <a:r>
              <a:rPr lang="en-US" sz="26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65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вовлеченность</a:t>
            </a:r>
            <a:r>
              <a:rPr lang="en-US" sz="2650" dirty="0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65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родителей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196697" y="3554730"/>
            <a:ext cx="596884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Сложности с привлечением родителей из-за занятости, недооценки значимости или недоверия к формату.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7464743" y="2730996"/>
            <a:ext cx="119658" cy="119658"/>
          </a:xfrm>
          <a:prstGeom prst="roundRect">
            <a:avLst>
              <a:gd name="adj" fmla="val 382089"/>
            </a:avLst>
          </a:prstGeom>
          <a:solidFill>
            <a:srgbClr val="BE49DF"/>
          </a:solidFill>
          <a:ln/>
        </p:spPr>
      </p:sp>
      <p:sp>
        <p:nvSpPr>
          <p:cNvPr id="7" name="Text 5"/>
          <p:cNvSpPr/>
          <p:nvPr/>
        </p:nvSpPr>
        <p:spPr>
          <a:xfrm>
            <a:off x="7823716" y="2566511"/>
            <a:ext cx="3433405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Кадровый</a:t>
            </a:r>
            <a:r>
              <a:rPr lang="en-US" sz="26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65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дефицит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7823716" y="3132415"/>
            <a:ext cx="5968960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Нехватка квалифицированных специалистов (психологов, социальных педагогов), способных проводить качественные занятия.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837724" y="4964013"/>
            <a:ext cx="119658" cy="119658"/>
          </a:xfrm>
          <a:prstGeom prst="roundRect">
            <a:avLst>
              <a:gd name="adj" fmla="val 382089"/>
            </a:avLst>
          </a:prstGeom>
          <a:solidFill>
            <a:srgbClr val="BE49DF"/>
          </a:solidFill>
          <a:ln/>
        </p:spPr>
      </p:sp>
      <p:sp>
        <p:nvSpPr>
          <p:cNvPr id="10" name="Text 8"/>
          <p:cNvSpPr/>
          <p:nvPr/>
        </p:nvSpPr>
        <p:spPr>
          <a:xfrm>
            <a:off x="1196697" y="4799528"/>
            <a:ext cx="5521047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Отсутствие</a:t>
            </a:r>
            <a:r>
              <a:rPr lang="en-US" sz="26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65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единых</a:t>
            </a:r>
            <a:r>
              <a:rPr lang="en-US" sz="2650" dirty="0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65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стандартов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1196697" y="5365432"/>
            <a:ext cx="596884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Различия в программах и методиках между учреждениями, что приводит к неравномерности качества обучения.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7464743" y="4964013"/>
            <a:ext cx="119658" cy="119658"/>
          </a:xfrm>
          <a:prstGeom prst="roundRect">
            <a:avLst>
              <a:gd name="adj" fmla="val 382089"/>
            </a:avLst>
          </a:prstGeom>
          <a:solidFill>
            <a:srgbClr val="BE49DF"/>
          </a:solidFill>
          <a:ln/>
        </p:spPr>
      </p:sp>
      <p:sp>
        <p:nvSpPr>
          <p:cNvPr id="13" name="Text 11"/>
          <p:cNvSpPr/>
          <p:nvPr/>
        </p:nvSpPr>
        <p:spPr>
          <a:xfrm>
            <a:off x="7823716" y="4799528"/>
            <a:ext cx="483060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Техническая</a:t>
            </a:r>
            <a:r>
              <a:rPr lang="en-US" sz="26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65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оснащенность</a:t>
            </a:r>
            <a:endParaRPr lang="en-US" sz="2650" dirty="0"/>
          </a:p>
        </p:txBody>
      </p:sp>
      <p:sp>
        <p:nvSpPr>
          <p:cNvPr id="14" name="Text 12"/>
          <p:cNvSpPr/>
          <p:nvPr/>
        </p:nvSpPr>
        <p:spPr>
          <a:xfrm>
            <a:off x="7823716" y="5365432"/>
            <a:ext cx="596896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Недостаточное количество или устаревшее оборудование для проведения дистанционных занятий.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37724" y="678370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Преодоление этих барьеров требует системного подхода и целенаправленных усилий со стороны всех участников проекта.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2946" y="560189"/>
            <a:ext cx="13204508" cy="119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75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Инновационные</a:t>
            </a:r>
            <a:r>
              <a:rPr lang="en-US" sz="3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подходы</a:t>
            </a:r>
            <a:r>
              <a:rPr lang="en-US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методы</a:t>
            </a:r>
            <a:r>
              <a:rPr lang="en-US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работы</a:t>
            </a:r>
            <a:r>
              <a:rPr lang="en-US" sz="375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 </a:t>
            </a:r>
            <a:r>
              <a:rPr lang="en-US" sz="375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родителями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46" y="2293025"/>
            <a:ext cx="4983599" cy="49835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01132" y="2247186"/>
            <a:ext cx="7723823" cy="651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Геймификация:</a:t>
            </a: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Внедрение игровых элементов для повышения мотивации и вовлеченности родителей в образовательный процесс.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201132" y="2970133"/>
            <a:ext cx="7723823" cy="651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 err="1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Проектная</a:t>
            </a:r>
            <a:r>
              <a:rPr lang="en-US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b="1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деятельность</a:t>
            </a:r>
            <a:r>
              <a:rPr lang="en-US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</a:t>
            </a: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Совместная работа родителей и детей над проектами, способствующая развитию навыков и укреплению отношений.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201132" y="3693081"/>
            <a:ext cx="7723823" cy="651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Использование ИИ </a:t>
            </a:r>
            <a:r>
              <a:rPr lang="ru-RU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</a:t>
            </a:r>
            <a:r>
              <a:rPr lang="en-US" sz="16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Персонализация образовательных программ на основе данных об интересах и потребностях родителей.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201132" y="4416028"/>
            <a:ext cx="7723823" cy="651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Виртуальная и </a:t>
            </a:r>
            <a:r>
              <a:rPr lang="en-US" sz="1600" b="1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дополненная</a:t>
            </a:r>
            <a:r>
              <a:rPr lang="en-US" sz="1600" b="1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b="1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реальность</a:t>
            </a:r>
            <a:r>
              <a:rPr lang="en-US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</a:t>
            </a: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Создание интерактивных симуляций для отработки педагогических ситуаций.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12946" y="7734776"/>
            <a:ext cx="13204508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Эти методы позволяют сделать обучение более динамичным, интерактивным и релевантным запросам современного родительства.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7928" y="471691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Ключевые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выводы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рекомендации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по</a:t>
            </a: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дальнейшему</a:t>
            </a:r>
            <a:r>
              <a:rPr lang="en-US" sz="44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развитию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619732"/>
            <a:ext cx="6357818" cy="1801177"/>
          </a:xfrm>
          <a:prstGeom prst="roundRect">
            <a:avLst>
              <a:gd name="adj" fmla="val 5582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D6BA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37724" y="2619732"/>
            <a:ext cx="60960" cy="1801177"/>
          </a:xfrm>
          <a:prstGeom prst="roundRect">
            <a:avLst>
              <a:gd name="adj" fmla="val 164928"/>
            </a:avLst>
          </a:prstGeom>
          <a:solidFill>
            <a:srgbClr val="BE49DF"/>
          </a:solidFill>
          <a:ln/>
        </p:spPr>
      </p:sp>
      <p:sp>
        <p:nvSpPr>
          <p:cNvPr id="5" name="Text 3"/>
          <p:cNvSpPr/>
          <p:nvPr/>
        </p:nvSpPr>
        <p:spPr>
          <a:xfrm>
            <a:off x="1168479" y="2889528"/>
            <a:ext cx="308633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Усиление</a:t>
            </a: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20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поддержки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68479" y="3385066"/>
            <a:ext cx="5757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Необходимо увеличить финансирование и кадровое обеспечение проекта на всех уровнях.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7434858" y="2619732"/>
            <a:ext cx="6357818" cy="1801177"/>
          </a:xfrm>
          <a:prstGeom prst="roundRect">
            <a:avLst>
              <a:gd name="adj" fmla="val 5582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D6BAD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34858" y="2619732"/>
            <a:ext cx="60960" cy="1801177"/>
          </a:xfrm>
          <a:prstGeom prst="roundRect">
            <a:avLst>
              <a:gd name="adj" fmla="val 164928"/>
            </a:avLst>
          </a:prstGeom>
          <a:solidFill>
            <a:srgbClr val="BE49DF"/>
          </a:solidFill>
          <a:ln/>
        </p:spPr>
      </p:sp>
      <p:sp>
        <p:nvSpPr>
          <p:cNvPr id="9" name="Text 7"/>
          <p:cNvSpPr/>
          <p:nvPr/>
        </p:nvSpPr>
        <p:spPr>
          <a:xfrm>
            <a:off x="7765613" y="2889528"/>
            <a:ext cx="455640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Разработка</a:t>
            </a: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20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единых</a:t>
            </a:r>
            <a:r>
              <a:rPr lang="en-US" sz="2200" dirty="0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20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стандартов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765613" y="3385066"/>
            <a:ext cx="5757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Создание унифицированных программ и методик для повышения качества и доступности образования.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837724" y="4660225"/>
            <a:ext cx="6357818" cy="1801177"/>
          </a:xfrm>
          <a:prstGeom prst="roundRect">
            <a:avLst>
              <a:gd name="adj" fmla="val 5582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D6BAD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7724" y="4660225"/>
            <a:ext cx="60960" cy="1801177"/>
          </a:xfrm>
          <a:prstGeom prst="roundRect">
            <a:avLst>
              <a:gd name="adj" fmla="val 164928"/>
            </a:avLst>
          </a:prstGeom>
          <a:solidFill>
            <a:srgbClr val="BE49DF"/>
          </a:solidFill>
          <a:ln/>
        </p:spPr>
      </p:sp>
      <p:sp>
        <p:nvSpPr>
          <p:cNvPr id="13" name="Text 11"/>
          <p:cNvSpPr/>
          <p:nvPr/>
        </p:nvSpPr>
        <p:spPr>
          <a:xfrm>
            <a:off x="1168479" y="4930021"/>
            <a:ext cx="473821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Активное</a:t>
            </a: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20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внедрение</a:t>
            </a:r>
            <a:r>
              <a:rPr lang="en-US" sz="2200" dirty="0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20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инноваций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168479" y="5425559"/>
            <a:ext cx="5757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Широкое использование цифровых технологий и интерактивных форматов обучения.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7434858" y="4660225"/>
            <a:ext cx="6357818" cy="1801177"/>
          </a:xfrm>
          <a:prstGeom prst="roundRect">
            <a:avLst>
              <a:gd name="adj" fmla="val 5582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D6BAD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34858" y="4660225"/>
            <a:ext cx="60960" cy="1801177"/>
          </a:xfrm>
          <a:prstGeom prst="roundRect">
            <a:avLst>
              <a:gd name="adj" fmla="val 164928"/>
            </a:avLst>
          </a:prstGeom>
          <a:solidFill>
            <a:srgbClr val="BE49DF"/>
          </a:solidFill>
          <a:ln/>
        </p:spPr>
      </p:sp>
      <p:sp>
        <p:nvSpPr>
          <p:cNvPr id="17" name="Text 15"/>
          <p:cNvSpPr/>
          <p:nvPr/>
        </p:nvSpPr>
        <p:spPr>
          <a:xfrm>
            <a:off x="7765613" y="4930021"/>
            <a:ext cx="370998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Расширение</a:t>
            </a: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200" dirty="0" err="1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партнерства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765613" y="5425559"/>
            <a:ext cx="5757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Привлечение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ru-RU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межведомственных структур </a:t>
            </a:r>
            <a:r>
              <a:rPr lang="en-US" sz="185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для</a:t>
            </a:r>
            <a:r>
              <a:rPr lang="en-US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совместной работы.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837724" y="6730603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Дальнейшее развитие "Родительского университета" позволит создать прочную основу для воспитания гармонично развитых и успешных граждан Республики Беларусь.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706</Words>
  <Application>Microsoft Office PowerPoint</Application>
  <PresentationFormat>Произвольный</PresentationFormat>
  <Paragraphs>77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Source Serif 4 Semi Bold</vt:lpstr>
      <vt:lpstr>Calibri</vt:lpstr>
      <vt:lpstr>Source Sans 3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Виктория</cp:lastModifiedBy>
  <cp:revision>7</cp:revision>
  <dcterms:created xsi:type="dcterms:W3CDTF">2025-08-25T11:19:03Z</dcterms:created>
  <dcterms:modified xsi:type="dcterms:W3CDTF">2025-08-26T11:27:58Z</dcterms:modified>
</cp:coreProperties>
</file>